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a41eaac83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9a41eaac83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9a41eaac83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a41eaac83_0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9a41eaac83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9a41eaac83_0_2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b26eb5dab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b26eb5dab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29b26eb5dab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b26eb5dab_3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b26eb5dab_3_2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9b26eb5dab_3_2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b26eb5dab_3_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b26eb5dab_3_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29b26eb5dab_3_2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9b26eb5dab_3_2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9b26eb5dab_3_2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9b26eb5dab_3_2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b26eb5dab_3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b26eb5dab_3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9b26eb5dab_3_2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9b26eb5dab_3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9b26eb5dab_3_5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9b26eb5dab_3_5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9b26eb5dab_2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29b26eb5dab_2_2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29b26eb5dab_2_2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b26eb5dab_3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9b26eb5dab_3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29b26eb5dab_3_1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a41eaac83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a41eaac83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9a41eaac83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9b26eb5dab_2_1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9b26eb5dab_2_1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29b26eb5dab_2_1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9ba55db199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9ba55db199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9ba55db199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9b26eb5dab_2_2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9b26eb5dab_2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29b26eb5dab_2_20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9b26eb5dab_2_2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9b26eb5dab_2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9b26eb5dab_2_2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9b26eb5dab_2_2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9b26eb5dab_2_2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29b26eb5dab_2_23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b26eb5dab_2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b26eb5dab_2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g29b26eb5dab_2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9b26eb5dab_3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9b26eb5dab_3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29b26eb5dab_3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29b26eb5dab_3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29b26eb5dab_3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9b26eb5dab_3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9b26eb5dab_3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29b26eb5dab_3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29b26eb5dab_3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9b26eb5dab_2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9b26eb5dab_2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g29b26eb5dab_2_1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9ba55db199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9ba55db199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9ba55db199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9b26eb5dab_2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9b26eb5dab_2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29b26eb5dab_2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9b26eb5dab_2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9b26eb5dab_2_2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g29b26eb5dab_2_2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29ba55db199_0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29ba55db199_0_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g29ba55db199_0_7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9b26eb5dab_3_4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29b26eb5dab_3_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g29b26eb5dab_3_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9a41eaac83_0_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9a41eaac83_0_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29a41eaac83_0_19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9b26eb5dab_2_2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29b26eb5dab_2_2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g29b26eb5dab_2_2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29a41eaac83_0_2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29a41eaac83_0_2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g29a41eaac83_0_2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9b26eb5dab_3_3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9b26eb5dab_3_3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29b26eb5dab_3_3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9a41eaac83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9a41eaac83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29a41eaac83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9b26eb5dab_3_2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9b26eb5dab_3_2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29b26eb5dab_3_2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b26eb5dab_3_4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9b26eb5dab_3_4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9b26eb5dab_3_4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b26eb5dab_3_4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b26eb5dab_3_4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29b26eb5dab_3_45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b26eb5dab_3_5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b26eb5dab_3_5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9b26eb5dab_3_5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F3864">
                  <a:alpha val="49411"/>
                </a:srgbClr>
              </a:gs>
              <a:gs pos="99000">
                <a:srgbClr val="1F3864">
                  <a:alpha val="40000"/>
                </a:srgbClr>
              </a:gs>
              <a:gs pos="100000">
                <a:srgbClr val="1F3864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228600" y="228600"/>
            <a:ext cx="6885432" cy="6400800"/>
          </a:xfrm>
          <a:custGeom>
            <a:rect b="b" l="l" r="r" t="t"/>
            <a:pathLst>
              <a:path extrusionOk="0" h="6400800" w="5486400">
                <a:moveTo>
                  <a:pt x="0" y="0"/>
                </a:moveTo>
                <a:lnTo>
                  <a:pt x="2743200" y="0"/>
                </a:lnTo>
                <a:lnTo>
                  <a:pt x="5486400" y="0"/>
                </a:lnTo>
                <a:lnTo>
                  <a:pt x="274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rgbClr val="2A4788">
              <a:alpha val="4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k-snKthcUeSfANRBg5GIa0sDGn8hroYVG4HGIR0t-pr3MHT7bTqabRacgO4kSijI-7FT8Oii7vVULkeExcqcyNqhkhO_Br6_69nycFEL0lV-TDT5-bRlL0u1YqfxUoH73tidRQVSsHs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2743200" cy="8915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/>
        </p:nvSpPr>
        <p:spPr>
          <a:xfrm>
            <a:off x="457199" y="6158468"/>
            <a:ext cx="27432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Confidential – Do Not Distribute</a:t>
            </a:r>
            <a:endParaRPr b="0" i="0" sz="1000" u="none" cap="none" strike="noStrike">
              <a:solidFill>
                <a:srgbClr val="F2F7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2"/>
          <p:cNvSpPr txBox="1"/>
          <p:nvPr/>
        </p:nvSpPr>
        <p:spPr>
          <a:xfrm>
            <a:off x="457200" y="1435824"/>
            <a:ext cx="574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WE MAKE ACCU</a:t>
            </a:r>
            <a:r>
              <a:rPr b="1" i="0" lang="en-US" sz="14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R</a:t>
            </a:r>
            <a:r>
              <a:rPr b="1" i="0" lang="en-US" sz="14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ATE </a:t>
            </a:r>
            <a:r>
              <a:rPr b="1" lang="en-US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FORECASTS</a:t>
            </a:r>
            <a:r>
              <a:rPr b="1" i="0" lang="en-US" sz="14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, FAST</a:t>
            </a:r>
            <a:endParaRPr b="0" i="0" sz="1400" u="none" cap="none" strike="noStrike">
              <a:solidFill>
                <a:srgbClr val="F2F7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457199" y="3211228"/>
            <a:ext cx="3374700" cy="0"/>
          </a:xfrm>
          <a:prstGeom prst="straightConnector1">
            <a:avLst/>
          </a:prstGeom>
          <a:noFill/>
          <a:ln cap="flat" cmpd="sng" w="19050">
            <a:solidFill>
              <a:srgbClr val="F2F7F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https://lh4.googleusercontent.com/JZKBEooGYT9n3YqK2NefzAfaN59y4trkdVIO4uePhbzMFYNXC2MEqIpyb_zbuTGfzrkELGHCbsqlwSfgu5STdslRnB5N4BRVayDBKQreX81Vaj-o6g4_IV34ibBKm-4gsPZn1Q2MUcE" id="17" name="Google Shape;17;p2"/>
          <p:cNvPicPr preferRelativeResize="0"/>
          <p:nvPr/>
        </p:nvPicPr>
        <p:blipFill rotWithShape="1">
          <a:blip r:embed="rId4">
            <a:alphaModFix amt="50000"/>
          </a:blip>
          <a:srcRect b="30260" l="0" r="18613" t="0"/>
          <a:stretch/>
        </p:blipFill>
        <p:spPr>
          <a:xfrm>
            <a:off x="8157029" y="350450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8" name="Google Shape;18;p2"/>
          <p:cNvSpPr txBox="1"/>
          <p:nvPr>
            <p:ph type="title"/>
          </p:nvPr>
        </p:nvSpPr>
        <p:spPr>
          <a:xfrm>
            <a:off x="457225" y="2702650"/>
            <a:ext cx="9762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  <a:defRPr b="1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57225" y="3319200"/>
            <a:ext cx="97623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Verdana"/>
              <a:buNone/>
              <a:defRPr sz="18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subTitle"/>
          </p:nvPr>
        </p:nvSpPr>
        <p:spPr>
          <a:xfrm>
            <a:off x="457225" y="4957475"/>
            <a:ext cx="40350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Verdana"/>
              <a:buNone/>
              <a:defRPr sz="1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4">
  <p:cSld name="TITLE_4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/>
        </p:txBody>
      </p:sp>
      <p:sp>
        <p:nvSpPr>
          <p:cNvPr id="65" name="Google Shape;65;p1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71" name="Google Shape;71;p12"/>
          <p:cNvSpPr/>
          <p:nvPr/>
        </p:nvSpPr>
        <p:spPr>
          <a:xfrm>
            <a:off x="11722534" y="6488668"/>
            <a:ext cx="45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2"/>
          <p:cNvSpPr txBox="1"/>
          <p:nvPr/>
        </p:nvSpPr>
        <p:spPr>
          <a:xfrm>
            <a:off x="-1" y="6488046"/>
            <a:ext cx="639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SPE Workshop: Realistic Applications of Data-Driven Analytics to Petroleum Industry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F3864">
                  <a:alpha val="49411"/>
                </a:srgbClr>
              </a:gs>
              <a:gs pos="99000">
                <a:srgbClr val="1F3864">
                  <a:alpha val="40000"/>
                </a:srgbClr>
              </a:gs>
              <a:gs pos="100000">
                <a:srgbClr val="1F3864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228600" y="228600"/>
            <a:ext cx="6885432" cy="6400800"/>
          </a:xfrm>
          <a:custGeom>
            <a:rect b="b" l="l" r="r" t="t"/>
            <a:pathLst>
              <a:path extrusionOk="0" h="6400800" w="5486400">
                <a:moveTo>
                  <a:pt x="0" y="0"/>
                </a:moveTo>
                <a:lnTo>
                  <a:pt x="2743200" y="0"/>
                </a:lnTo>
                <a:lnTo>
                  <a:pt x="5486400" y="0"/>
                </a:lnTo>
                <a:lnTo>
                  <a:pt x="274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rgbClr val="2A4788">
              <a:alpha val="4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F3864">
                  <a:alpha val="49411"/>
                </a:srgbClr>
              </a:gs>
              <a:gs pos="99000">
                <a:srgbClr val="1F3864">
                  <a:alpha val="40000"/>
                </a:srgbClr>
              </a:gs>
              <a:gs pos="100000">
                <a:srgbClr val="1F3864">
                  <a:alpha val="4000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JZKBEooGYT9n3YqK2NefzAfaN59y4trkdVIO4uePhbzMFYNXC2MEqIpyb_zbuTGfzrkELGHCbsqlwSfgu5STdslRnB5N4BRVayDBKQreX81Vaj-o6g4_IV34ibBKm-4gsPZn1Q2MUcE" id="25" name="Google Shape;25;p3"/>
          <p:cNvPicPr preferRelativeResize="0"/>
          <p:nvPr/>
        </p:nvPicPr>
        <p:blipFill rotWithShape="1">
          <a:blip r:embed="rId3">
            <a:alphaModFix amt="50000"/>
          </a:blip>
          <a:srcRect b="30260" l="0" r="18613" t="0"/>
          <a:stretch/>
        </p:blipFill>
        <p:spPr>
          <a:xfrm>
            <a:off x="8157029" y="350450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6" name="Google Shape;26;p3"/>
          <p:cNvSpPr/>
          <p:nvPr/>
        </p:nvSpPr>
        <p:spPr>
          <a:xfrm>
            <a:off x="228600" y="228600"/>
            <a:ext cx="6885432" cy="6400800"/>
          </a:xfrm>
          <a:custGeom>
            <a:rect b="b" l="l" r="r" t="t"/>
            <a:pathLst>
              <a:path extrusionOk="0" h="6400800" w="5486400">
                <a:moveTo>
                  <a:pt x="0" y="0"/>
                </a:moveTo>
                <a:lnTo>
                  <a:pt x="2743200" y="0"/>
                </a:lnTo>
                <a:lnTo>
                  <a:pt x="5486400" y="0"/>
                </a:lnTo>
                <a:lnTo>
                  <a:pt x="2743200" y="6400800"/>
                </a:lnTo>
                <a:lnTo>
                  <a:pt x="0" y="6400800"/>
                </a:lnTo>
                <a:close/>
              </a:path>
            </a:pathLst>
          </a:custGeom>
          <a:solidFill>
            <a:srgbClr val="2A4788">
              <a:alpha val="4941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371588" y="640050"/>
            <a:ext cx="365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2F7FA"/>
                </a:solidFill>
                <a:latin typeface="Verdana"/>
                <a:ea typeface="Verdana"/>
                <a:cs typeface="Verdana"/>
                <a:sym typeface="Verdana"/>
              </a:rPr>
              <a:t>AGENDA</a:t>
            </a:r>
            <a:endParaRPr b="1" i="0" sz="3600" u="none" cap="none" strike="noStrike">
              <a:solidFill>
                <a:srgbClr val="F2F7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64005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TITLE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010425" y="1981200"/>
            <a:ext cx="611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Verdana"/>
              <a:buChar char="●"/>
              <a:defRPr sz="2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○"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Verdana"/>
              <a:buChar char="■"/>
              <a:def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Verdana"/>
              <a:buChar char="●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erdana"/>
              <a:buChar char="○"/>
              <a:def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●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○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ITLE SUBTITLE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915450" y="586027"/>
            <a:ext cx="10361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None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descr="https://lh4.googleusercontent.com/JZKBEooGYT9n3YqK2NefzAfaN59y4trkdVIO4uePhbzMFYNXC2MEqIpyb_zbuTGfzrkELGHCbsqlwSfgu5STdslRnB5N4BRVayDBKQreX81Vaj-o6g4_IV34ibBKm-4gsPZn1Q2MUcE" id="34" name="Google Shape;34;p5"/>
          <p:cNvPicPr preferRelativeResize="0"/>
          <p:nvPr/>
        </p:nvPicPr>
        <p:blipFill rotWithShape="1">
          <a:blip r:embed="rId2">
            <a:alphaModFix amt="20000"/>
          </a:blip>
          <a:srcRect b="30260" l="0" r="18606" t="0"/>
          <a:stretch/>
        </p:blipFill>
        <p:spPr>
          <a:xfrm>
            <a:off x="8156979" y="350445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11708783" y="6389914"/>
            <a:ext cx="417000" cy="417000"/>
          </a:xfrm>
          <a:prstGeom prst="ellipse">
            <a:avLst/>
          </a:prstGeom>
          <a:solidFill>
            <a:srgbClr val="283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5"/>
          <p:cNvSpPr txBox="1"/>
          <p:nvPr/>
        </p:nvSpPr>
        <p:spPr>
          <a:xfrm>
            <a:off x="11688730" y="6415581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802425" y="1981200"/>
            <a:ext cx="611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Verdana"/>
              <a:buChar char="●"/>
              <a:defRPr sz="2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○"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Verdana"/>
              <a:buChar char="■"/>
              <a:def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Verdana"/>
              <a:buChar char="●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erdana"/>
              <a:buChar char="○"/>
              <a:def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●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○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ITLE">
  <p:cSld name="OBJECT_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descr="https://lh4.googleusercontent.com/JZKBEooGYT9n3YqK2NefzAfaN59y4trkdVIO4uePhbzMFYNXC2MEqIpyb_zbuTGfzrkELGHCbsqlwSfgu5STdslRnB5N4BRVayDBKQreX81Vaj-o6g4_IV34ibBKm-4gsPZn1Q2MUcE" id="40" name="Google Shape;40;p6"/>
          <p:cNvPicPr preferRelativeResize="0"/>
          <p:nvPr/>
        </p:nvPicPr>
        <p:blipFill rotWithShape="1">
          <a:blip r:embed="rId2">
            <a:alphaModFix amt="20000"/>
          </a:blip>
          <a:srcRect b="30260" l="0" r="18606" t="0"/>
          <a:stretch/>
        </p:blipFill>
        <p:spPr>
          <a:xfrm>
            <a:off x="8156979" y="350445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1" name="Google Shape;41;p6"/>
          <p:cNvSpPr/>
          <p:nvPr/>
        </p:nvSpPr>
        <p:spPr>
          <a:xfrm>
            <a:off x="11708783" y="6389914"/>
            <a:ext cx="417000" cy="417000"/>
          </a:xfrm>
          <a:prstGeom prst="ellipse">
            <a:avLst/>
          </a:prstGeom>
          <a:solidFill>
            <a:srgbClr val="283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1688730" y="6415581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930425" y="1981200"/>
            <a:ext cx="611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Verdana"/>
              <a:buChar char="●"/>
              <a:defRPr sz="2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○"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Verdana"/>
              <a:buChar char="■"/>
              <a:def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Verdana"/>
              <a:buChar char="●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erdana"/>
              <a:buChar char="○"/>
              <a:def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●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 rtl="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○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 rtl="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ITLE GOALS">
  <p:cSld name="OBJECT_2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171250" y="62525"/>
            <a:ext cx="118413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Verdana"/>
              <a:buNone/>
              <a:defRPr b="1" sz="24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descr="https://lh4.googleusercontent.com/JZKBEooGYT9n3YqK2NefzAfaN59y4trkdVIO4uePhbzMFYNXC2MEqIpyb_zbuTGfzrkELGHCbsqlwSfgu5STdslRnB5N4BRVayDBKQreX81Vaj-o6g4_IV34ibBKm-4gsPZn1Q2MUcE" id="46" name="Google Shape;46;p7"/>
          <p:cNvPicPr preferRelativeResize="0"/>
          <p:nvPr/>
        </p:nvPicPr>
        <p:blipFill rotWithShape="1">
          <a:blip r:embed="rId2">
            <a:alphaModFix amt="20000"/>
          </a:blip>
          <a:srcRect b="30260" l="0" r="18606" t="0"/>
          <a:stretch/>
        </p:blipFill>
        <p:spPr>
          <a:xfrm>
            <a:off x="8156979" y="350445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47" name="Google Shape;47;p7"/>
          <p:cNvSpPr/>
          <p:nvPr/>
        </p:nvSpPr>
        <p:spPr>
          <a:xfrm>
            <a:off x="11708783" y="6389914"/>
            <a:ext cx="417000" cy="417000"/>
          </a:xfrm>
          <a:prstGeom prst="ellipse">
            <a:avLst/>
          </a:prstGeom>
          <a:solidFill>
            <a:srgbClr val="283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11688730" y="6415581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1293" y="198120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" type="body"/>
          </p:nvPr>
        </p:nvSpPr>
        <p:spPr>
          <a:xfrm>
            <a:off x="5666425" y="1981200"/>
            <a:ext cx="61164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200"/>
              <a:buFont typeface="Verdana"/>
              <a:buChar char="●"/>
              <a:defRPr sz="2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42900" lvl="1" marL="9144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Verdana"/>
              <a:buChar char="○"/>
              <a:defRPr sz="1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30200" lvl="2" marL="13716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Verdana"/>
              <a:buChar char="■"/>
              <a:def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17500" lvl="3" marL="18288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Verdana"/>
              <a:buChar char="●"/>
              <a:defRPr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04800" lvl="4" marL="22860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Verdana"/>
              <a:buChar char="○"/>
              <a:def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92100" lvl="5" marL="27432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92100" lvl="6" marL="32004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●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92100" lvl="7" marL="3657600"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Verdana"/>
              <a:buChar char="○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92100" lvl="8" marL="4114800"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1000"/>
              <a:buFont typeface="Verdana"/>
              <a:buChar char="■"/>
              <a:defRPr sz="10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NO TITLE">
  <p:cSld name="OBJECT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JZKBEooGYT9n3YqK2NefzAfaN59y4trkdVIO4uePhbzMFYNXC2MEqIpyb_zbuTGfzrkELGHCbsqlwSfgu5STdslRnB5N4BRVayDBKQreX81Vaj-o6g4_IV34ibBKm-4gsPZn1Q2MUcE" id="52" name="Google Shape;52;p8"/>
          <p:cNvPicPr preferRelativeResize="0"/>
          <p:nvPr/>
        </p:nvPicPr>
        <p:blipFill rotWithShape="1">
          <a:blip r:embed="rId2">
            <a:alphaModFix amt="20000"/>
          </a:blip>
          <a:srcRect b="30260" l="0" r="18606" t="0"/>
          <a:stretch/>
        </p:blipFill>
        <p:spPr>
          <a:xfrm>
            <a:off x="8156979" y="350445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11708783" y="6389914"/>
            <a:ext cx="417000" cy="417000"/>
          </a:xfrm>
          <a:prstGeom prst="ellipse">
            <a:avLst/>
          </a:prstGeom>
          <a:solidFill>
            <a:srgbClr val="28344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11688730" y="6415581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PAGE#">
  <p:cSld name="OBJECT_3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>
            <a:off x="11797213" y="6482830"/>
            <a:ext cx="342900" cy="312900"/>
            <a:chOff x="11568888" y="6186030"/>
            <a:chExt cx="342900" cy="312900"/>
          </a:xfrm>
        </p:grpSpPr>
        <p:sp>
          <p:nvSpPr>
            <p:cNvPr id="57" name="Google Shape;57;p9"/>
            <p:cNvSpPr/>
            <p:nvPr/>
          </p:nvSpPr>
          <p:spPr>
            <a:xfrm>
              <a:off x="11583928" y="6186030"/>
              <a:ext cx="312900" cy="312900"/>
            </a:xfrm>
            <a:prstGeom prst="ellipse">
              <a:avLst/>
            </a:prstGeom>
            <a:solidFill>
              <a:srgbClr val="283440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9"/>
            <p:cNvSpPr txBox="1"/>
            <p:nvPr/>
          </p:nvSpPr>
          <p:spPr>
            <a:xfrm>
              <a:off x="11568888" y="6205380"/>
              <a:ext cx="342900" cy="2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fld id="{00000000-1234-1234-1234-123412341234}" type="slidenum">
                <a:rPr b="0" i="0" lang="en-US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‹#›</a:t>
              </a:fld>
              <a:endParaRPr b="0" i="0" sz="11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 sz="6900"/>
            </a:lvl9pPr>
          </a:lstStyle>
          <a:p/>
        </p:txBody>
      </p:sp>
      <p:sp>
        <p:nvSpPr>
          <p:cNvPr id="61" name="Google Shape;61;p10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7F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11" Type="http://schemas.openxmlformats.org/officeDocument/2006/relationships/image" Target="../media/image27.png"/><Relationship Id="rId10" Type="http://schemas.openxmlformats.org/officeDocument/2006/relationships/image" Target="../media/image25.png"/><Relationship Id="rId12" Type="http://schemas.openxmlformats.org/officeDocument/2006/relationships/image" Target="../media/image26.png"/><Relationship Id="rId9" Type="http://schemas.openxmlformats.org/officeDocument/2006/relationships/image" Target="../media/image19.png"/><Relationship Id="rId5" Type="http://schemas.openxmlformats.org/officeDocument/2006/relationships/image" Target="../media/image29.png"/><Relationship Id="rId6" Type="http://schemas.openxmlformats.org/officeDocument/2006/relationships/image" Target="../media/image22.png"/><Relationship Id="rId7" Type="http://schemas.openxmlformats.org/officeDocument/2006/relationships/image" Target="../media/image42.png"/><Relationship Id="rId8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0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png"/><Relationship Id="rId4" Type="http://schemas.openxmlformats.org/officeDocument/2006/relationships/image" Target="../media/image44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6.png"/><Relationship Id="rId6" Type="http://schemas.openxmlformats.org/officeDocument/2006/relationships/image" Target="../media/image4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Relationship Id="rId4" Type="http://schemas.openxmlformats.org/officeDocument/2006/relationships/image" Target="../media/image5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62.png"/><Relationship Id="rId5" Type="http://schemas.openxmlformats.org/officeDocument/2006/relationships/image" Target="../media/image57.png"/><Relationship Id="rId6" Type="http://schemas.openxmlformats.org/officeDocument/2006/relationships/image" Target="../media/image63.png"/><Relationship Id="rId7" Type="http://schemas.openxmlformats.org/officeDocument/2006/relationships/image" Target="../media/image58.png"/><Relationship Id="rId8" Type="http://schemas.openxmlformats.org/officeDocument/2006/relationships/image" Target="../media/image6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tcross@novilabs.com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8.png"/><Relationship Id="rId4" Type="http://schemas.openxmlformats.org/officeDocument/2006/relationships/image" Target="../media/image7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lh4.googleusercontent.com/JZKBEooGYT9n3YqK2NefzAfaN59y4trkdVIO4uePhbzMFYNXC2MEqIpyb_zbuTGfzrkELGHCbsqlwSfgu5STdslRnB5N4BRVayDBKQreX81Vaj-o6g4_IV34ibBKm-4gsPZn1Q2MUcE" id="77" name="Google Shape;77;p13"/>
          <p:cNvPicPr preferRelativeResize="0"/>
          <p:nvPr/>
        </p:nvPicPr>
        <p:blipFill rotWithShape="1">
          <a:blip r:embed="rId4">
            <a:alphaModFix amt="50000"/>
          </a:blip>
          <a:srcRect b="30260" l="0" r="18612" t="0"/>
          <a:stretch/>
        </p:blipFill>
        <p:spPr>
          <a:xfrm>
            <a:off x="8157029" y="3504505"/>
            <a:ext cx="4035025" cy="3353540"/>
          </a:xfrm>
          <a:custGeom>
            <a:rect b="b" l="l" r="r" t="t"/>
            <a:pathLst>
              <a:path extrusionOk="0" h="1371591" w="1650317">
                <a:moveTo>
                  <a:pt x="0" y="0"/>
                </a:moveTo>
                <a:lnTo>
                  <a:pt x="1650317" y="0"/>
                </a:lnTo>
                <a:lnTo>
                  <a:pt x="1650317" y="1371591"/>
                </a:lnTo>
                <a:lnTo>
                  <a:pt x="0" y="137159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78" name="Google Shape;78;p13"/>
          <p:cNvSpPr txBox="1"/>
          <p:nvPr>
            <p:ph type="title"/>
          </p:nvPr>
        </p:nvSpPr>
        <p:spPr>
          <a:xfrm>
            <a:off x="457225" y="2702650"/>
            <a:ext cx="9762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Deciphering the DJ Basin</a:t>
            </a:r>
            <a:endParaRPr/>
          </a:p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457225" y="3319200"/>
            <a:ext cx="97623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machine learning-driven analysis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comparison with the Permian</a:t>
            </a:r>
            <a:endParaRPr/>
          </a:p>
        </p:txBody>
      </p:sp>
      <p:sp>
        <p:nvSpPr>
          <p:cNvPr id="80" name="Google Shape;80;p13"/>
          <p:cNvSpPr txBox="1"/>
          <p:nvPr>
            <p:ph idx="2" type="subTitle"/>
          </p:nvPr>
        </p:nvSpPr>
        <p:spPr>
          <a:xfrm>
            <a:off x="457225" y="4957475"/>
            <a:ext cx="40350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SPE Denver General Meeting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15-November,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/>
          <p:nvPr/>
        </p:nvSpPr>
        <p:spPr>
          <a:xfrm>
            <a:off x="797675" y="800550"/>
            <a:ext cx="10746300" cy="5989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2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CONSOLIDATION OF A BASIN</a:t>
            </a:r>
            <a:endParaRPr/>
          </a:p>
        </p:txBody>
      </p:sp>
      <p:grpSp>
        <p:nvGrpSpPr>
          <p:cNvPr id="218" name="Google Shape;218;p22"/>
          <p:cNvGrpSpPr/>
          <p:nvPr/>
        </p:nvGrpSpPr>
        <p:grpSpPr>
          <a:xfrm>
            <a:off x="966400" y="877081"/>
            <a:ext cx="10163211" cy="5786538"/>
            <a:chOff x="690063" y="800875"/>
            <a:chExt cx="8264789" cy="4705650"/>
          </a:xfrm>
        </p:grpSpPr>
        <p:pic>
          <p:nvPicPr>
            <p:cNvPr id="219" name="Google Shape;219;p22"/>
            <p:cNvPicPr preferRelativeResize="0"/>
            <p:nvPr/>
          </p:nvPicPr>
          <p:blipFill rotWithShape="1">
            <a:blip r:embed="rId3">
              <a:alphaModFix/>
            </a:blip>
            <a:srcRect b="2524" l="0" r="0" t="8277"/>
            <a:stretch/>
          </p:blipFill>
          <p:spPr>
            <a:xfrm>
              <a:off x="1121800" y="3093925"/>
              <a:ext cx="7056174" cy="241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22"/>
            <p:cNvSpPr txBox="1"/>
            <p:nvPr/>
          </p:nvSpPr>
          <p:spPr>
            <a:xfrm>
              <a:off x="690063" y="840249"/>
              <a:ext cx="3528000" cy="20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100">
                  <a:latin typeface="Verdana"/>
                  <a:ea typeface="Verdana"/>
                  <a:cs typeface="Verdana"/>
                  <a:sym typeface="Verdana"/>
                </a:rPr>
                <a:t>“Consolidation phase” has been humming since 2020.</a:t>
              </a:r>
              <a:endParaRPr b="1" sz="21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Verdana"/>
                  <a:ea typeface="Verdana"/>
                  <a:cs typeface="Verdana"/>
                  <a:sym typeface="Verdana"/>
                </a:rPr>
                <a:t>The DJ Basin is now dominated by Chevron, Civitas, and Oxy.</a:t>
              </a:r>
              <a:endParaRPr sz="18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l">
                <a:spcBef>
                  <a:spcPts val="1000"/>
                </a:spcBef>
                <a:spcAft>
                  <a:spcPts val="1000"/>
                </a:spcAft>
                <a:buNone/>
              </a:pPr>
              <a:r>
                <a:rPr lang="en-US" sz="1800">
                  <a:latin typeface="Verdana"/>
                  <a:ea typeface="Verdana"/>
                  <a:cs typeface="Verdana"/>
                  <a:sym typeface="Verdana"/>
                </a:rPr>
                <a:t>What does this mean for well designs, well performance, and production outlook?</a:t>
              </a:r>
              <a:endParaRPr sz="180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1" name="Google Shape;221;p22"/>
            <p:cNvSpPr txBox="1"/>
            <p:nvPr/>
          </p:nvSpPr>
          <p:spPr>
            <a:xfrm rot="-5400000">
              <a:off x="-810034" y="3350220"/>
              <a:ext cx="3634800" cy="2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666666"/>
                  </a:solidFill>
                  <a:latin typeface="Verdana"/>
                  <a:ea typeface="Verdana"/>
                  <a:cs typeface="Verdana"/>
                  <a:sym typeface="Verdana"/>
                </a:rPr>
                <a:t>Daily hz oil production (boe/d) by Operator</a:t>
              </a:r>
              <a:endParaRPr sz="900">
                <a:solidFill>
                  <a:srgbClr val="666666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2" name="Google Shape;222;p22"/>
            <p:cNvSpPr txBox="1"/>
            <p:nvPr/>
          </p:nvSpPr>
          <p:spPr>
            <a:xfrm>
              <a:off x="6834843" y="2666549"/>
              <a:ext cx="1166400" cy="5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latin typeface="Verdana"/>
                  <a:ea typeface="Verdana"/>
                  <a:cs typeface="Verdana"/>
                  <a:sym typeface="Verdana"/>
                </a:rPr>
                <a:t>PDC acquires Great Western </a:t>
              </a:r>
              <a:endParaRPr sz="1000">
                <a:latin typeface="Verdana"/>
                <a:ea typeface="Verdana"/>
                <a:cs typeface="Verdana"/>
                <a:sym typeface="Verdan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000">
                  <a:latin typeface="Verdana"/>
                  <a:ea typeface="Verdana"/>
                  <a:cs typeface="Verdana"/>
                  <a:sym typeface="Verdana"/>
                </a:rPr>
                <a:t>May 2022</a:t>
              </a:r>
              <a:endParaRPr i="1" sz="1000"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23" name="Google Shape;223;p22"/>
            <p:cNvGrpSpPr/>
            <p:nvPr/>
          </p:nvGrpSpPr>
          <p:grpSpPr>
            <a:xfrm>
              <a:off x="4310550" y="800875"/>
              <a:ext cx="4644301" cy="4487575"/>
              <a:chOff x="3645150" y="246400"/>
              <a:chExt cx="4644301" cy="4487575"/>
            </a:xfrm>
          </p:grpSpPr>
          <p:cxnSp>
            <p:nvCxnSpPr>
              <p:cNvPr id="224" name="Google Shape;224;p22"/>
              <p:cNvCxnSpPr/>
              <p:nvPr/>
            </p:nvCxnSpPr>
            <p:spPr>
              <a:xfrm>
                <a:off x="4663475" y="2080650"/>
                <a:ext cx="0" cy="2616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5" name="Google Shape;225;p22"/>
              <p:cNvSpPr txBox="1"/>
              <p:nvPr/>
            </p:nvSpPr>
            <p:spPr>
              <a:xfrm>
                <a:off x="3692569" y="1634481"/>
                <a:ext cx="11664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Verdana"/>
                    <a:ea typeface="Verdana"/>
                    <a:cs typeface="Verdana"/>
                    <a:sym typeface="Verdana"/>
                  </a:rPr>
                  <a:t>Oxy acquires Anadarko</a:t>
                </a:r>
                <a:endParaRPr sz="1100"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100">
                    <a:latin typeface="Verdana"/>
                    <a:ea typeface="Verdana"/>
                    <a:cs typeface="Verdana"/>
                    <a:sym typeface="Verdana"/>
                  </a:rPr>
                  <a:t>Aug 2019</a:t>
                </a:r>
                <a:endParaRPr i="1" sz="11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22"/>
              <p:cNvSpPr txBox="1"/>
              <p:nvPr/>
            </p:nvSpPr>
            <p:spPr>
              <a:xfrm>
                <a:off x="4946705" y="1783201"/>
                <a:ext cx="1166400" cy="52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Verdana"/>
                    <a:ea typeface="Verdana"/>
                    <a:cs typeface="Verdana"/>
                    <a:sym typeface="Verdana"/>
                  </a:rPr>
                  <a:t>Chevron acquires Noble</a:t>
                </a:r>
                <a:endParaRPr sz="1000"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000">
                    <a:latin typeface="Verdana"/>
                    <a:ea typeface="Verdana"/>
                    <a:cs typeface="Verdana"/>
                    <a:sym typeface="Verdana"/>
                  </a:rPr>
                  <a:t>Oct 2020</a:t>
                </a:r>
                <a:endParaRPr i="1" sz="10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27" name="Google Shape;227;p22"/>
              <p:cNvCxnSpPr>
                <a:stCxn id="226" idx="2"/>
              </p:cNvCxnSpPr>
              <p:nvPr/>
            </p:nvCxnSpPr>
            <p:spPr>
              <a:xfrm>
                <a:off x="5529905" y="2308801"/>
                <a:ext cx="0" cy="2412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8" name="Google Shape;228;p22"/>
              <p:cNvSpPr txBox="1"/>
              <p:nvPr/>
            </p:nvSpPr>
            <p:spPr>
              <a:xfrm>
                <a:off x="5624520" y="778228"/>
                <a:ext cx="1166400" cy="651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Verdana"/>
                    <a:ea typeface="Verdana"/>
                    <a:cs typeface="Verdana"/>
                    <a:sym typeface="Verdana"/>
                  </a:rPr>
                  <a:t>Bonanza Creek &amp; XOG merge to form Civitas</a:t>
                </a:r>
                <a:endParaRPr sz="1000"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000">
                    <a:latin typeface="Verdana"/>
                    <a:ea typeface="Verdana"/>
                    <a:cs typeface="Verdana"/>
                    <a:sym typeface="Verdana"/>
                  </a:rPr>
                  <a:t>Nov 2021</a:t>
                </a:r>
                <a:endParaRPr i="1" sz="10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29" name="Google Shape;229;p22"/>
              <p:cNvCxnSpPr/>
              <p:nvPr/>
            </p:nvCxnSpPr>
            <p:spPr>
              <a:xfrm>
                <a:off x="6147375" y="1415100"/>
                <a:ext cx="0" cy="3219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30" name="Google Shape;230;p22"/>
              <p:cNvSpPr txBox="1"/>
              <p:nvPr/>
            </p:nvSpPr>
            <p:spPr>
              <a:xfrm>
                <a:off x="7048068" y="813699"/>
                <a:ext cx="1166400" cy="56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100">
                    <a:latin typeface="Verdana"/>
                    <a:ea typeface="Verdana"/>
                    <a:cs typeface="Verdana"/>
                    <a:sym typeface="Verdana"/>
                  </a:rPr>
                  <a:t>Chevron acquires PDC</a:t>
                </a:r>
                <a:endParaRPr sz="1100"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100">
                    <a:latin typeface="Verdana"/>
                    <a:ea typeface="Verdana"/>
                    <a:cs typeface="Verdana"/>
                    <a:sym typeface="Verdana"/>
                  </a:rPr>
                  <a:t>May 2023</a:t>
                </a:r>
                <a:endParaRPr i="1" sz="11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31" name="Google Shape;231;p22"/>
              <p:cNvCxnSpPr/>
              <p:nvPr/>
            </p:nvCxnSpPr>
            <p:spPr>
              <a:xfrm>
                <a:off x="7346925" y="1421575"/>
                <a:ext cx="11100" cy="3235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232" name="Google Shape;232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645150" y="988050"/>
                <a:ext cx="630648" cy="6464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3" name="Google Shape;233;p2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36529" y="1544372"/>
                <a:ext cx="587546" cy="1336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p2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160448" y="1229174"/>
                <a:ext cx="364476" cy="407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5" name="Google Shape;235;p2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5524925" y="1547000"/>
                <a:ext cx="318525" cy="23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6" name="Google Shape;236;p22"/>
              <p:cNvPicPr preferRelativeResize="0"/>
              <p:nvPr/>
            </p:nvPicPr>
            <p:blipFill rotWithShape="1">
              <a:blip r:embed="rId8">
                <a:alphaModFix/>
              </a:blip>
              <a:srcRect b="20227" l="5527" r="5465" t="20156"/>
              <a:stretch/>
            </p:blipFill>
            <p:spPr>
              <a:xfrm>
                <a:off x="5703825" y="352075"/>
                <a:ext cx="678808" cy="23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7" name="Google Shape;237;p22"/>
              <p:cNvPicPr preferRelativeResize="0"/>
              <p:nvPr/>
            </p:nvPicPr>
            <p:blipFill rotWithShape="1">
              <a:blip r:embed="rId9">
                <a:alphaModFix/>
              </a:blip>
              <a:srcRect b="23122" l="0" r="0" t="23964"/>
              <a:stretch/>
            </p:blipFill>
            <p:spPr>
              <a:xfrm>
                <a:off x="6226625" y="590975"/>
                <a:ext cx="451475" cy="2389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8" name="Google Shape;238;p22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7161373" y="352074"/>
                <a:ext cx="364476" cy="4073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9" name="Google Shape;239;p2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7610651" y="626899"/>
                <a:ext cx="678800" cy="295537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240" name="Google Shape;240;p22"/>
              <p:cNvCxnSpPr/>
              <p:nvPr/>
            </p:nvCxnSpPr>
            <p:spPr>
              <a:xfrm>
                <a:off x="6718850" y="2636375"/>
                <a:ext cx="0" cy="20976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41" name="Google Shape;241;p22"/>
              <p:cNvCxnSpPr/>
              <p:nvPr/>
            </p:nvCxnSpPr>
            <p:spPr>
              <a:xfrm>
                <a:off x="4939225" y="1059725"/>
                <a:ext cx="0" cy="36378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595959"/>
                </a:solidFill>
                <a:prstDash val="dash"/>
                <a:round/>
                <a:headEnd len="med" w="med" type="none"/>
                <a:tailEnd len="med" w="med" type="none"/>
              </a:ln>
            </p:spPr>
          </p:cxnSp>
          <p:pic>
            <p:nvPicPr>
              <p:cNvPr id="242" name="Google Shape;242;p2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4324064" y="308111"/>
                <a:ext cx="678800" cy="29553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3" name="Google Shape;243;p22"/>
              <p:cNvSpPr txBox="1"/>
              <p:nvPr/>
            </p:nvSpPr>
            <p:spPr>
              <a:xfrm>
                <a:off x="4306370" y="651365"/>
                <a:ext cx="1166400" cy="40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000">
                    <a:latin typeface="Verdana"/>
                    <a:ea typeface="Verdana"/>
                    <a:cs typeface="Verdana"/>
                    <a:sym typeface="Verdana"/>
                  </a:rPr>
                  <a:t>PDC acquires SRC</a:t>
                </a:r>
                <a:endParaRPr sz="1000">
                  <a:latin typeface="Verdana"/>
                  <a:ea typeface="Verdana"/>
                  <a:cs typeface="Verdana"/>
                  <a:sym typeface="Verdan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i="1" lang="en-US" sz="1000">
                    <a:latin typeface="Verdana"/>
                    <a:ea typeface="Verdana"/>
                    <a:cs typeface="Verdana"/>
                    <a:sym typeface="Verdana"/>
                  </a:rPr>
                  <a:t>Jan 2020</a:t>
                </a:r>
                <a:endParaRPr i="1" sz="1000"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44" name="Google Shape;244;p22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5002876" y="246400"/>
                <a:ext cx="364475" cy="41894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5" name="Google Shape;245;p22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6339450" y="1547000"/>
                <a:ext cx="451475" cy="4514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6" name="Google Shape;246;p22"/>
              <p:cNvPicPr preferRelativeResize="0"/>
              <p:nvPr/>
            </p:nvPicPr>
            <p:blipFill>
              <a:blip r:embed="rId10">
                <a:alphaModFix/>
              </a:blip>
              <a:stretch>
                <a:fillRect/>
              </a:stretch>
            </p:blipFill>
            <p:spPr>
              <a:xfrm>
                <a:off x="6598864" y="1903374"/>
                <a:ext cx="678800" cy="2955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"/>
          <p:cNvSpPr/>
          <p:nvPr/>
        </p:nvSpPr>
        <p:spPr>
          <a:xfrm>
            <a:off x="213200" y="964425"/>
            <a:ext cx="5981400" cy="540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6515575" y="964425"/>
            <a:ext cx="5565000" cy="540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ACTIVITY - SINCE 2019</a:t>
            </a:r>
            <a:endParaRPr/>
          </a:p>
        </p:txBody>
      </p:sp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 b="0" l="5943" r="11274" t="12010"/>
          <a:stretch/>
        </p:blipFill>
        <p:spPr>
          <a:xfrm>
            <a:off x="725200" y="1039688"/>
            <a:ext cx="5211799" cy="52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3"/>
          <p:cNvPicPr preferRelativeResize="0"/>
          <p:nvPr/>
        </p:nvPicPr>
        <p:blipFill rotWithShape="1">
          <a:blip r:embed="rId4">
            <a:alphaModFix/>
          </a:blip>
          <a:srcRect b="0" l="6791" r="17490" t="12549"/>
          <a:stretch/>
        </p:blipFill>
        <p:spPr>
          <a:xfrm>
            <a:off x="7091100" y="1409850"/>
            <a:ext cx="4866925" cy="488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 rot="-5400000">
            <a:off x="5812675" y="3057670"/>
            <a:ext cx="25233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Permit Approvals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 rot="-5400000">
            <a:off x="-1117475" y="2875075"/>
            <a:ext cx="38868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Hz Rig Count (Baker Hughes)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9" name="Google Shape;259;p23"/>
          <p:cNvCxnSpPr/>
          <p:nvPr/>
        </p:nvCxnSpPr>
        <p:spPr>
          <a:xfrm>
            <a:off x="2955950" y="1275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0" name="Google Shape;260;p23"/>
          <p:cNvCxnSpPr/>
          <p:nvPr/>
        </p:nvCxnSpPr>
        <p:spPr>
          <a:xfrm>
            <a:off x="2962625" y="15313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1" name="Google Shape;261;p23"/>
          <p:cNvSpPr txBox="1"/>
          <p:nvPr/>
        </p:nvSpPr>
        <p:spPr>
          <a:xfrm rot="5400000">
            <a:off x="1195975" y="2146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  <p:cxnSp>
        <p:nvCxnSpPr>
          <p:cNvPr id="262" name="Google Shape;262;p23"/>
          <p:cNvCxnSpPr/>
          <p:nvPr/>
        </p:nvCxnSpPr>
        <p:spPr>
          <a:xfrm>
            <a:off x="9128150" y="1275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3" name="Google Shape;263;p23"/>
          <p:cNvCxnSpPr/>
          <p:nvPr/>
        </p:nvCxnSpPr>
        <p:spPr>
          <a:xfrm>
            <a:off x="9134825" y="15313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64" name="Google Shape;264;p23"/>
          <p:cNvSpPr txBox="1"/>
          <p:nvPr/>
        </p:nvSpPr>
        <p:spPr>
          <a:xfrm rot="5400000">
            <a:off x="7368175" y="2146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TREND :: LATERAL LENGTH</a:t>
            </a:r>
            <a:endParaRPr/>
          </a:p>
        </p:txBody>
      </p:sp>
      <p:pic>
        <p:nvPicPr>
          <p:cNvPr id="271" name="Google Shape;271;p24"/>
          <p:cNvPicPr preferRelativeResize="0"/>
          <p:nvPr/>
        </p:nvPicPr>
        <p:blipFill rotWithShape="1">
          <a:blip r:embed="rId3">
            <a:alphaModFix/>
          </a:blip>
          <a:srcRect b="0" l="0" r="8525" t="3679"/>
          <a:stretch/>
        </p:blipFill>
        <p:spPr>
          <a:xfrm>
            <a:off x="1332825" y="950375"/>
            <a:ext cx="9526349" cy="5637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72" name="Google Shape;272;p24"/>
          <p:cNvCxnSpPr/>
          <p:nvPr/>
        </p:nvCxnSpPr>
        <p:spPr>
          <a:xfrm>
            <a:off x="8441275" y="894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4"/>
          <p:cNvCxnSpPr/>
          <p:nvPr/>
        </p:nvCxnSpPr>
        <p:spPr>
          <a:xfrm>
            <a:off x="8447950" y="11503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274" name="Google Shape;274;p24"/>
          <p:cNvSpPr txBox="1"/>
          <p:nvPr/>
        </p:nvSpPr>
        <p:spPr>
          <a:xfrm rot="5400000">
            <a:off x="6681300" y="1765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TREND :: PROPPANT INTENSITY</a:t>
            </a: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/>
          </a:blip>
          <a:srcRect b="0" l="0" r="8858" t="4388"/>
          <a:stretch/>
        </p:blipFill>
        <p:spPr>
          <a:xfrm>
            <a:off x="1196400" y="798700"/>
            <a:ext cx="9799199" cy="5777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82" name="Google Shape;282;p25"/>
          <p:cNvCxnSpPr/>
          <p:nvPr/>
        </p:nvCxnSpPr>
        <p:spPr>
          <a:xfrm>
            <a:off x="8517475" y="894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83" name="Google Shape;283;p25"/>
          <p:cNvSpPr txBox="1"/>
          <p:nvPr/>
        </p:nvSpPr>
        <p:spPr>
          <a:xfrm rot="5400000">
            <a:off x="6757500" y="1765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  <p:cxnSp>
        <p:nvCxnSpPr>
          <p:cNvPr id="284" name="Google Shape;284;p25"/>
          <p:cNvCxnSpPr/>
          <p:nvPr/>
        </p:nvCxnSpPr>
        <p:spPr>
          <a:xfrm>
            <a:off x="8524150" y="10741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6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TREND :: FLUID INTENSITY</a:t>
            </a:r>
            <a:endParaRPr/>
          </a:p>
        </p:txBody>
      </p:sp>
      <p:sp>
        <p:nvSpPr>
          <p:cNvPr id="291" name="Google Shape;291;p26"/>
          <p:cNvSpPr txBox="1"/>
          <p:nvPr>
            <p:ph idx="1" type="body"/>
          </p:nvPr>
        </p:nvSpPr>
        <p:spPr>
          <a:xfrm>
            <a:off x="930425" y="1981200"/>
            <a:ext cx="6116400" cy="3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26"/>
          <p:cNvPicPr preferRelativeResize="0"/>
          <p:nvPr/>
        </p:nvPicPr>
        <p:blipFill rotWithShape="1">
          <a:blip r:embed="rId3">
            <a:alphaModFix/>
          </a:blip>
          <a:srcRect b="0" l="0" r="8742" t="4452"/>
          <a:stretch/>
        </p:blipFill>
        <p:spPr>
          <a:xfrm>
            <a:off x="1164388" y="822975"/>
            <a:ext cx="9863224" cy="580416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293" name="Google Shape;293;p26"/>
          <p:cNvCxnSpPr/>
          <p:nvPr/>
        </p:nvCxnSpPr>
        <p:spPr>
          <a:xfrm>
            <a:off x="8517475" y="894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94" name="Google Shape;294;p26"/>
          <p:cNvSpPr txBox="1"/>
          <p:nvPr/>
        </p:nvSpPr>
        <p:spPr>
          <a:xfrm rot="5400000">
            <a:off x="6757500" y="1765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  <p:cxnSp>
        <p:nvCxnSpPr>
          <p:cNvPr id="295" name="Google Shape;295;p26"/>
          <p:cNvCxnSpPr/>
          <p:nvPr/>
        </p:nvCxnSpPr>
        <p:spPr>
          <a:xfrm>
            <a:off x="8524150" y="10741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TREND :: SPACING DISTANCE</a:t>
            </a:r>
            <a:endParaRPr/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3">
            <a:alphaModFix/>
          </a:blip>
          <a:srcRect b="0" l="0" r="9041" t="3428"/>
          <a:stretch/>
        </p:blipFill>
        <p:spPr>
          <a:xfrm>
            <a:off x="1225899" y="793425"/>
            <a:ext cx="9740201" cy="5812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cxnSp>
        <p:nvCxnSpPr>
          <p:cNvPr id="303" name="Google Shape;303;p27"/>
          <p:cNvCxnSpPr/>
          <p:nvPr/>
        </p:nvCxnSpPr>
        <p:spPr>
          <a:xfrm>
            <a:off x="8517475" y="89420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4" name="Google Shape;304;p27"/>
          <p:cNvCxnSpPr/>
          <p:nvPr/>
        </p:nvCxnSpPr>
        <p:spPr>
          <a:xfrm>
            <a:off x="8524150" y="107411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05" name="Google Shape;305;p27"/>
          <p:cNvSpPr txBox="1"/>
          <p:nvPr/>
        </p:nvSpPr>
        <p:spPr>
          <a:xfrm rot="5400000">
            <a:off x="6757500" y="1765010"/>
            <a:ext cx="27555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/>
          <p:nvPr/>
        </p:nvSpPr>
        <p:spPr>
          <a:xfrm>
            <a:off x="1160100" y="1099100"/>
            <a:ext cx="9871800" cy="5386500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TREND : AREA FOCUS</a:t>
            </a:r>
            <a:endParaRPr/>
          </a:p>
        </p:txBody>
      </p:sp>
      <p:pic>
        <p:nvPicPr>
          <p:cNvPr id="313" name="Google Shape;31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3400" y="1853775"/>
            <a:ext cx="6670900" cy="452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3850" y="2550850"/>
            <a:ext cx="1770650" cy="312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 rot="-5400000">
            <a:off x="-821825" y="3413450"/>
            <a:ext cx="4982400" cy="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Well Fraction</a:t>
            </a:r>
            <a:endParaRPr sz="2200"/>
          </a:p>
        </p:txBody>
      </p:sp>
      <p:cxnSp>
        <p:nvCxnSpPr>
          <p:cNvPr id="316" name="Google Shape;316;p28"/>
          <p:cNvCxnSpPr/>
          <p:nvPr/>
        </p:nvCxnSpPr>
        <p:spPr>
          <a:xfrm>
            <a:off x="6816675" y="1247150"/>
            <a:ext cx="0" cy="4785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8"/>
          <p:cNvCxnSpPr/>
          <p:nvPr/>
        </p:nvCxnSpPr>
        <p:spPr>
          <a:xfrm>
            <a:off x="6823350" y="1427060"/>
            <a:ext cx="642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318" name="Google Shape;318;p28"/>
          <p:cNvSpPr txBox="1"/>
          <p:nvPr/>
        </p:nvSpPr>
        <p:spPr>
          <a:xfrm>
            <a:off x="6757452" y="1460225"/>
            <a:ext cx="1415400" cy="14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Phase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"/>
          <p:cNvSpPr txBox="1"/>
          <p:nvPr>
            <p:ph type="title"/>
          </p:nvPr>
        </p:nvSpPr>
        <p:spPr>
          <a:xfrm>
            <a:off x="199500" y="30480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ANALYSIS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0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MODEL SETUP</a:t>
            </a:r>
            <a:endParaRPr/>
          </a:p>
        </p:txBody>
      </p:sp>
      <p:sp>
        <p:nvSpPr>
          <p:cNvPr id="331" name="Google Shape;331;p30"/>
          <p:cNvSpPr txBox="1"/>
          <p:nvPr/>
        </p:nvSpPr>
        <p:spPr>
          <a:xfrm>
            <a:off x="292650" y="648150"/>
            <a:ext cx="7441200" cy="47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Area: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○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Broader DJ Basin in CO &amp; WY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Sources: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○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 &amp; WY oil and gas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commissions,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FracFocus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Input variables: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Char char="○"/>
            </a:pP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Completions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- proppant/ft, fluid bbl/ft, stage spacing 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Char char="○"/>
            </a:pP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Lateral Length</a:t>
            </a:r>
            <a:endParaRPr sz="1300" u="sng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Char char="○"/>
            </a:pP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Spacing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- average spacing of closest 6 neighbors, closest neighbor distances on either side, stacked neighbor distance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Char char="○"/>
            </a:pP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Timing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- parent production life and distance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111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Verdana"/>
              <a:buChar char="○"/>
            </a:pPr>
            <a:r>
              <a:rPr lang="en-US" sz="1300" u="sng">
                <a:latin typeface="Verdana"/>
                <a:ea typeface="Verdana"/>
                <a:cs typeface="Verdana"/>
                <a:sym typeface="Verdana"/>
              </a:rPr>
              <a:t>Geology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- interpreted subsurface grids (TOC, Depth, Sw,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Clay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, Thickness, GOR)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Removed wells with significant missing data or non-modern designs, e.g. proppant &lt;100 lbs/ft</a:t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NOT INCLUDED: 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operator, lat/long/county/area, clusters (not available publicly), fluid type (low quality publicly), post-drill operations (usually not available publicly)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Algorithm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decision-tree based w/ causal inference component (Novi proprietary)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Forecast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3-year production profiles Oil, Gas, Water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b="1" lang="en-US" sz="1600">
                <a:latin typeface="Verdana"/>
                <a:ea typeface="Verdana"/>
                <a:cs typeface="Verdana"/>
                <a:sym typeface="Verdana"/>
              </a:rPr>
              <a:t>Validation</a:t>
            </a:r>
            <a:r>
              <a:rPr lang="en-US" sz="1600">
                <a:latin typeface="Verdana"/>
                <a:ea typeface="Verdana"/>
                <a:cs typeface="Verdana"/>
                <a:sym typeface="Verdana"/>
              </a:rPr>
              <a:t>: 20% of pads randomly withheld for test set</a:t>
            </a:r>
            <a:endParaRPr sz="1600"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Verdana"/>
              <a:buChar char="●"/>
            </a:pPr>
            <a:r>
              <a:rPr i="1" lang="en-US" sz="1600">
                <a:latin typeface="Verdana"/>
                <a:ea typeface="Verdana"/>
                <a:cs typeface="Verdana"/>
                <a:sym typeface="Verdana"/>
              </a:rPr>
              <a:t>Similar setup used for Midland Basin comparison model</a:t>
            </a:r>
            <a:endParaRPr i="1" sz="16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200" y="813225"/>
            <a:ext cx="3887825" cy="5579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1"/>
          <p:cNvSpPr txBox="1"/>
          <p:nvPr/>
        </p:nvSpPr>
        <p:spPr>
          <a:xfrm>
            <a:off x="261450" y="1142175"/>
            <a:ext cx="7833300" cy="49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Lloyd Shapley was an mathematician who was trying to answer this question: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If a bunch of people work on a group project together,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how much credit should each one get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?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He would later get an </a:t>
            </a:r>
            <a:r>
              <a:rPr b="1" lang="en-US" sz="1800">
                <a:latin typeface="Verdana"/>
                <a:ea typeface="Verdana"/>
                <a:cs typeface="Verdana"/>
                <a:sym typeface="Verdana"/>
              </a:rPr>
              <a:t>Economics Nobel Prize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 for this: </a:t>
            </a:r>
            <a:r>
              <a:rPr lang="en-US" sz="1800">
                <a:solidFill>
                  <a:srgbClr val="121212"/>
                </a:solidFill>
                <a:latin typeface="Verdana"/>
                <a:ea typeface="Verdana"/>
                <a:cs typeface="Verdana"/>
                <a:sym typeface="Verdana"/>
              </a:rPr>
              <a:t> "I consider myself a mathematician and the award is for economics. I never, never in my life took a course in economics."</a:t>
            </a:r>
            <a:endParaRPr sz="1800">
              <a:solidFill>
                <a:srgbClr val="12121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2121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1212"/>
                </a:solidFill>
                <a:latin typeface="Verdana"/>
                <a:ea typeface="Verdana"/>
                <a:cs typeface="Verdana"/>
                <a:sym typeface="Verdana"/>
              </a:rPr>
              <a:t>This idea was adapted to machine learning models to determine the impact of an individual feature on a model prediction. This feature impact is known as SHAP (Shapley Additive Prediction)</a:t>
            </a:r>
            <a:endParaRPr sz="1800">
              <a:solidFill>
                <a:srgbClr val="12121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2121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2121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9" name="Google Shape;3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969" y="1142174"/>
            <a:ext cx="2827506" cy="39824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40" name="Google Shape;340;p31"/>
          <p:cNvSpPr txBox="1"/>
          <p:nvPr/>
        </p:nvSpPr>
        <p:spPr>
          <a:xfrm>
            <a:off x="0" y="6525450"/>
            <a:ext cx="30000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https://github.com/slundberg/shap</a:t>
            </a:r>
            <a:endParaRPr/>
          </a:p>
        </p:txBody>
      </p:sp>
      <p:sp>
        <p:nvSpPr>
          <p:cNvPr id="341" name="Google Shape;341;p31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EXPLAINABILITY :: SHAP VALUES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TODAY’S ANALYSIS - DJ BASIN</a:t>
            </a:r>
            <a:endParaRPr/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550" y="2880600"/>
            <a:ext cx="3480151" cy="20961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8" name="Google Shape;88;p14"/>
          <p:cNvSpPr txBox="1"/>
          <p:nvPr/>
        </p:nvSpPr>
        <p:spPr>
          <a:xfrm>
            <a:off x="476550" y="1460950"/>
            <a:ext cx="3418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1) Review of production/performance trends in the DJ Basin &amp; comparison to other plays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4667550" y="1460950"/>
            <a:ext cx="34182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Examination of design &amp; activity trends during “consolidation phase” 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8525" t="3679"/>
          <a:stretch/>
        </p:blipFill>
        <p:spPr>
          <a:xfrm>
            <a:off x="4667550" y="2880600"/>
            <a:ext cx="3480151" cy="205951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 b="0" l="0" r="22618" t="2912"/>
          <a:stretch/>
        </p:blipFill>
        <p:spPr>
          <a:xfrm>
            <a:off x="9021686" y="2880600"/>
            <a:ext cx="2881863" cy="20595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2" name="Google Shape;92;p14"/>
          <p:cNvSpPr txBox="1"/>
          <p:nvPr/>
        </p:nvSpPr>
        <p:spPr>
          <a:xfrm>
            <a:off x="8629950" y="1460950"/>
            <a:ext cx="3418200" cy="10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1800">
                <a:latin typeface="Verdana"/>
                <a:ea typeface="Verdana"/>
                <a:cs typeface="Verdana"/>
                <a:sym typeface="Verdana"/>
              </a:rPr>
              <a:t>) Machine learning-based analysis of performance drivers and comparison with the Permian</a:t>
            </a:r>
            <a:endParaRPr sz="18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2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VARIABLE IMPORTANCE - DJ BASIN-WIDE OIL MODEL </a:t>
            </a:r>
            <a:endParaRPr/>
          </a:p>
        </p:txBody>
      </p:sp>
      <p:pic>
        <p:nvPicPr>
          <p:cNvPr id="348" name="Google Shape;348;p32"/>
          <p:cNvPicPr preferRelativeResize="0"/>
          <p:nvPr/>
        </p:nvPicPr>
        <p:blipFill rotWithShape="1">
          <a:blip r:embed="rId3">
            <a:alphaModFix/>
          </a:blip>
          <a:srcRect b="4292" l="15583" r="18383" t="7926"/>
          <a:stretch/>
        </p:blipFill>
        <p:spPr>
          <a:xfrm>
            <a:off x="1647013" y="809050"/>
            <a:ext cx="8897976" cy="59081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49" name="Google Shape;3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9775" y="4817450"/>
            <a:ext cx="1437100" cy="588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33"/>
          <p:cNvPicPr preferRelativeResize="0"/>
          <p:nvPr/>
        </p:nvPicPr>
        <p:blipFill rotWithShape="1">
          <a:blip r:embed="rId3">
            <a:alphaModFix/>
          </a:blip>
          <a:srcRect b="3555" l="15384" r="18674" t="8863"/>
          <a:stretch/>
        </p:blipFill>
        <p:spPr>
          <a:xfrm>
            <a:off x="1641837" y="763950"/>
            <a:ext cx="8908324" cy="59623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56" name="Google Shape;356;p33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/>
              <a:t>VARIABLE IMPORTANCE - DJ BASIN-WIDE OIL - LENGTH NORMALIZED </a:t>
            </a:r>
            <a:endParaRPr sz="2200"/>
          </a:p>
        </p:txBody>
      </p:sp>
      <p:pic>
        <p:nvPicPr>
          <p:cNvPr id="357" name="Google Shape;3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29775" y="4817450"/>
            <a:ext cx="1437100" cy="588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4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COMPARISON - DJ VS. MIDLAND</a:t>
            </a:r>
            <a:endParaRPr/>
          </a:p>
        </p:txBody>
      </p:sp>
      <p:pic>
        <p:nvPicPr>
          <p:cNvPr id="364" name="Google Shape;364;p34"/>
          <p:cNvPicPr preferRelativeResize="0"/>
          <p:nvPr/>
        </p:nvPicPr>
        <p:blipFill rotWithShape="1">
          <a:blip r:embed="rId3">
            <a:alphaModFix/>
          </a:blip>
          <a:srcRect b="3679" l="15839" r="18461" t="8716"/>
          <a:stretch/>
        </p:blipFill>
        <p:spPr>
          <a:xfrm>
            <a:off x="6213825" y="1503075"/>
            <a:ext cx="5875974" cy="3899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65" name="Google Shape;365;p34"/>
          <p:cNvPicPr preferRelativeResize="0"/>
          <p:nvPr/>
        </p:nvPicPr>
        <p:blipFill rotWithShape="1">
          <a:blip r:embed="rId4">
            <a:alphaModFix/>
          </a:blip>
          <a:srcRect b="4292" l="15583" r="18383" t="7926"/>
          <a:stretch/>
        </p:blipFill>
        <p:spPr>
          <a:xfrm>
            <a:off x="102212" y="1455700"/>
            <a:ext cx="5943777" cy="39466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66" name="Google Shape;366;p34"/>
          <p:cNvSpPr txBox="1"/>
          <p:nvPr/>
        </p:nvSpPr>
        <p:spPr>
          <a:xfrm>
            <a:off x="2263325" y="10021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DJ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7" name="Google Shape;367;p34"/>
          <p:cNvSpPr txBox="1"/>
          <p:nvPr/>
        </p:nvSpPr>
        <p:spPr>
          <a:xfrm>
            <a:off x="8511725" y="10021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MIDLAND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5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LATERAL LENGTH</a:t>
            </a:r>
            <a:endParaRPr/>
          </a:p>
        </p:txBody>
      </p:sp>
      <p:sp>
        <p:nvSpPr>
          <p:cNvPr id="374" name="Google Shape;374;p35"/>
          <p:cNvSpPr txBox="1"/>
          <p:nvPr/>
        </p:nvSpPr>
        <p:spPr>
          <a:xfrm>
            <a:off x="2874638" y="2519925"/>
            <a:ext cx="2518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DJ</a:t>
            </a:r>
            <a:endParaRPr/>
          </a:p>
        </p:txBody>
      </p:sp>
      <p:pic>
        <p:nvPicPr>
          <p:cNvPr id="375" name="Google Shape;375;p35"/>
          <p:cNvPicPr preferRelativeResize="0"/>
          <p:nvPr/>
        </p:nvPicPr>
        <p:blipFill rotWithShape="1">
          <a:blip r:embed="rId3">
            <a:alphaModFix/>
          </a:blip>
          <a:srcRect b="0" l="0" r="17163" t="3855"/>
          <a:stretch/>
        </p:blipFill>
        <p:spPr>
          <a:xfrm>
            <a:off x="362538" y="1547750"/>
            <a:ext cx="5855875" cy="4405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6" name="Google Shape;376;p35"/>
          <p:cNvPicPr preferRelativeResize="0"/>
          <p:nvPr/>
        </p:nvPicPr>
        <p:blipFill rotWithShape="1">
          <a:blip r:embed="rId4">
            <a:alphaModFix/>
          </a:blip>
          <a:srcRect b="0" l="0" r="22528" t="3530"/>
          <a:stretch/>
        </p:blipFill>
        <p:spPr>
          <a:xfrm>
            <a:off x="6420469" y="1547750"/>
            <a:ext cx="5408995" cy="4405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77" name="Google Shape;37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475" y="4259849"/>
            <a:ext cx="1023946" cy="8579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5"/>
          <p:cNvSpPr txBox="1"/>
          <p:nvPr/>
        </p:nvSpPr>
        <p:spPr>
          <a:xfrm>
            <a:off x="5015725" y="4034975"/>
            <a:ext cx="1688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Structural Depth</a:t>
            </a:r>
            <a:endParaRPr sz="1000"/>
          </a:p>
        </p:txBody>
      </p:sp>
      <p:pic>
        <p:nvPicPr>
          <p:cNvPr id="379" name="Google Shape;379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1350" y="4169575"/>
            <a:ext cx="1131075" cy="10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5"/>
          <p:cNvSpPr txBox="1"/>
          <p:nvPr/>
        </p:nvSpPr>
        <p:spPr>
          <a:xfrm>
            <a:off x="1882325" y="10783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DJ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35"/>
          <p:cNvSpPr txBox="1"/>
          <p:nvPr/>
        </p:nvSpPr>
        <p:spPr>
          <a:xfrm>
            <a:off x="8130725" y="10783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MIDLAND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FLUID INTENSITY</a:t>
            </a:r>
            <a:endParaRPr/>
          </a:p>
        </p:txBody>
      </p:sp>
      <p:pic>
        <p:nvPicPr>
          <p:cNvPr id="388" name="Google Shape;388;p36"/>
          <p:cNvPicPr preferRelativeResize="0"/>
          <p:nvPr/>
        </p:nvPicPr>
        <p:blipFill rotWithShape="1">
          <a:blip r:embed="rId3">
            <a:alphaModFix/>
          </a:blip>
          <a:srcRect b="0" l="0" r="16324" t="3753"/>
          <a:stretch/>
        </p:blipFill>
        <p:spPr>
          <a:xfrm>
            <a:off x="5953524" y="1569625"/>
            <a:ext cx="6038875" cy="42780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89" name="Google Shape;389;p36"/>
          <p:cNvPicPr preferRelativeResize="0"/>
          <p:nvPr/>
        </p:nvPicPr>
        <p:blipFill rotWithShape="1">
          <a:blip r:embed="rId4">
            <a:alphaModFix/>
          </a:blip>
          <a:srcRect b="0" l="0" r="19833" t="3372"/>
          <a:stretch/>
        </p:blipFill>
        <p:spPr>
          <a:xfrm>
            <a:off x="199609" y="1569625"/>
            <a:ext cx="5480142" cy="42780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390" name="Google Shape;39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8675" y="4259849"/>
            <a:ext cx="1023946" cy="85790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36"/>
          <p:cNvSpPr txBox="1"/>
          <p:nvPr/>
        </p:nvSpPr>
        <p:spPr>
          <a:xfrm>
            <a:off x="4329925" y="4034975"/>
            <a:ext cx="1688400" cy="4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Structural Depth</a:t>
            </a:r>
            <a:endParaRPr sz="1000"/>
          </a:p>
        </p:txBody>
      </p:sp>
      <p:pic>
        <p:nvPicPr>
          <p:cNvPr id="392" name="Google Shape;39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42050" y="4041150"/>
            <a:ext cx="1131075" cy="10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6"/>
          <p:cNvSpPr txBox="1"/>
          <p:nvPr/>
        </p:nvSpPr>
        <p:spPr>
          <a:xfrm>
            <a:off x="1729925" y="10783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DJ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36"/>
          <p:cNvSpPr txBox="1"/>
          <p:nvPr/>
        </p:nvSpPr>
        <p:spPr>
          <a:xfrm>
            <a:off x="7978325" y="10783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MIDLAND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7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STAGE SPACING</a:t>
            </a:r>
            <a:endParaRPr/>
          </a:p>
        </p:txBody>
      </p:sp>
      <p:pic>
        <p:nvPicPr>
          <p:cNvPr id="401" name="Google Shape;4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363" y="939075"/>
            <a:ext cx="8801276" cy="5660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8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AVERAGE DISTANCE - CLOSEST 6 NEIGHBORS</a:t>
            </a:r>
            <a:endParaRPr/>
          </a:p>
        </p:txBody>
      </p:sp>
      <p:pic>
        <p:nvPicPr>
          <p:cNvPr id="408" name="Google Shape;408;p38"/>
          <p:cNvPicPr preferRelativeResize="0"/>
          <p:nvPr/>
        </p:nvPicPr>
        <p:blipFill rotWithShape="1">
          <a:blip r:embed="rId3">
            <a:alphaModFix/>
          </a:blip>
          <a:srcRect b="0" l="0" r="17945" t="3381"/>
          <a:stretch/>
        </p:blipFill>
        <p:spPr>
          <a:xfrm>
            <a:off x="325100" y="1637750"/>
            <a:ext cx="5444676" cy="39209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9" name="Google Shape;409;p38"/>
          <p:cNvPicPr preferRelativeResize="0"/>
          <p:nvPr/>
        </p:nvPicPr>
        <p:blipFill rotWithShape="1">
          <a:blip r:embed="rId4">
            <a:alphaModFix/>
          </a:blip>
          <a:srcRect b="0" l="0" r="19426" t="3642"/>
          <a:stretch/>
        </p:blipFill>
        <p:spPr>
          <a:xfrm>
            <a:off x="6000600" y="1637750"/>
            <a:ext cx="5646465" cy="39209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0" name="Google Shape;410;p38"/>
          <p:cNvPicPr preferRelativeResize="0"/>
          <p:nvPr/>
        </p:nvPicPr>
        <p:blipFill rotWithShape="1">
          <a:blip r:embed="rId3">
            <a:alphaModFix/>
          </a:blip>
          <a:srcRect b="70253" l="81940" r="0" t="2945"/>
          <a:stretch/>
        </p:blipFill>
        <p:spPr>
          <a:xfrm>
            <a:off x="4464575" y="3535388"/>
            <a:ext cx="1198375" cy="108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8"/>
          <p:cNvPicPr preferRelativeResize="0"/>
          <p:nvPr/>
        </p:nvPicPr>
        <p:blipFill rotWithShape="1">
          <a:blip r:embed="rId4">
            <a:alphaModFix/>
          </a:blip>
          <a:srcRect b="67944" l="79419" r="0" t="0"/>
          <a:stretch/>
        </p:blipFill>
        <p:spPr>
          <a:xfrm>
            <a:off x="10552342" y="3882704"/>
            <a:ext cx="940924" cy="850987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38"/>
          <p:cNvSpPr txBox="1"/>
          <p:nvPr/>
        </p:nvSpPr>
        <p:spPr>
          <a:xfrm>
            <a:off x="1577525" y="11545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DJ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3" name="Google Shape;413;p38"/>
          <p:cNvSpPr txBox="1"/>
          <p:nvPr/>
        </p:nvSpPr>
        <p:spPr>
          <a:xfrm>
            <a:off x="7825925" y="11545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MIDLAND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9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GOR</a:t>
            </a:r>
            <a:endParaRPr/>
          </a:p>
        </p:txBody>
      </p:sp>
      <p:pic>
        <p:nvPicPr>
          <p:cNvPr id="420" name="Google Shape;420;p39"/>
          <p:cNvPicPr preferRelativeResize="0"/>
          <p:nvPr/>
        </p:nvPicPr>
        <p:blipFill rotWithShape="1">
          <a:blip r:embed="rId3">
            <a:alphaModFix/>
          </a:blip>
          <a:srcRect b="0" l="0" r="22618" t="2912"/>
          <a:stretch/>
        </p:blipFill>
        <p:spPr>
          <a:xfrm>
            <a:off x="191100" y="1615475"/>
            <a:ext cx="5768850" cy="4122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1" name="Google Shape;421;p39"/>
          <p:cNvPicPr preferRelativeResize="0"/>
          <p:nvPr/>
        </p:nvPicPr>
        <p:blipFill rotWithShape="1">
          <a:blip r:embed="rId4">
            <a:alphaModFix/>
          </a:blip>
          <a:srcRect b="0" l="0" r="23389" t="4168"/>
          <a:stretch/>
        </p:blipFill>
        <p:spPr>
          <a:xfrm>
            <a:off x="6233481" y="1615475"/>
            <a:ext cx="5837092" cy="41226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2" name="Google Shape;422;p39"/>
          <p:cNvPicPr preferRelativeResize="0"/>
          <p:nvPr/>
        </p:nvPicPr>
        <p:blipFill rotWithShape="1">
          <a:blip r:embed="rId3">
            <a:alphaModFix/>
          </a:blip>
          <a:srcRect b="79695" l="76728" r="11877" t="3717"/>
          <a:stretch/>
        </p:blipFill>
        <p:spPr>
          <a:xfrm>
            <a:off x="4758350" y="1905525"/>
            <a:ext cx="849400" cy="704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23" name="Google Shape;423;p39"/>
          <p:cNvPicPr preferRelativeResize="0"/>
          <p:nvPr/>
        </p:nvPicPr>
        <p:blipFill rotWithShape="1">
          <a:blip r:embed="rId4">
            <a:alphaModFix/>
          </a:blip>
          <a:srcRect b="56305" l="77103" r="0" t="2762"/>
          <a:stretch/>
        </p:blipFill>
        <p:spPr>
          <a:xfrm>
            <a:off x="10610900" y="1812275"/>
            <a:ext cx="1108299" cy="1118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24" name="Google Shape;424;p39"/>
          <p:cNvSpPr txBox="1"/>
          <p:nvPr/>
        </p:nvSpPr>
        <p:spPr>
          <a:xfrm>
            <a:off x="2034725" y="11545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DJ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5" name="Google Shape;425;p39"/>
          <p:cNvSpPr txBox="1"/>
          <p:nvPr/>
        </p:nvSpPr>
        <p:spPr>
          <a:xfrm>
            <a:off x="8283125" y="1154575"/>
            <a:ext cx="27657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>
                <a:latin typeface="Verdana"/>
                <a:ea typeface="Verdana"/>
                <a:cs typeface="Verdana"/>
                <a:sym typeface="Verdana"/>
              </a:rPr>
              <a:t>MIDLAND</a:t>
            </a:r>
            <a:endParaRPr i="1" sz="19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/>
          <p:nvPr/>
        </p:nvSpPr>
        <p:spPr>
          <a:xfrm>
            <a:off x="2486400" y="737600"/>
            <a:ext cx="6991800" cy="1031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40"/>
          <p:cNvPicPr preferRelativeResize="0"/>
          <p:nvPr/>
        </p:nvPicPr>
        <p:blipFill rotWithShape="1">
          <a:blip r:embed="rId3">
            <a:alphaModFix/>
          </a:blip>
          <a:srcRect b="0" l="6759" r="0" t="0"/>
          <a:stretch/>
        </p:blipFill>
        <p:spPr>
          <a:xfrm>
            <a:off x="199497" y="1855750"/>
            <a:ext cx="3699487" cy="4677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3" name="Google Shape;433;p40"/>
          <p:cNvSpPr/>
          <p:nvPr/>
        </p:nvSpPr>
        <p:spPr>
          <a:xfrm>
            <a:off x="2413600" y="5120350"/>
            <a:ext cx="1294800" cy="1356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0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TOTAL GEOSHAP - DJ BASIN</a:t>
            </a:r>
            <a:endParaRPr/>
          </a:p>
        </p:txBody>
      </p:sp>
      <p:pic>
        <p:nvPicPr>
          <p:cNvPr id="435" name="Google Shape;435;p40"/>
          <p:cNvPicPr preferRelativeResize="0"/>
          <p:nvPr/>
        </p:nvPicPr>
        <p:blipFill rotWithShape="1">
          <a:blip r:embed="rId4">
            <a:alphaModFix/>
          </a:blip>
          <a:srcRect b="0" l="0" r="30834" t="5267"/>
          <a:stretch/>
        </p:blipFill>
        <p:spPr>
          <a:xfrm>
            <a:off x="4186043" y="1855750"/>
            <a:ext cx="3654075" cy="467049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36" name="Google Shape;436;p40"/>
          <p:cNvPicPr preferRelativeResize="0"/>
          <p:nvPr/>
        </p:nvPicPr>
        <p:blipFill rotWithShape="1">
          <a:blip r:embed="rId5">
            <a:alphaModFix/>
          </a:blip>
          <a:srcRect b="0" l="0" r="24896" t="6032"/>
          <a:stretch/>
        </p:blipFill>
        <p:spPr>
          <a:xfrm>
            <a:off x="8127178" y="1855750"/>
            <a:ext cx="3819971" cy="466595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7" name="Google Shape;437;p40"/>
          <p:cNvSpPr txBox="1"/>
          <p:nvPr/>
        </p:nvSpPr>
        <p:spPr>
          <a:xfrm>
            <a:off x="2937550" y="1960925"/>
            <a:ext cx="716700" cy="46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Oil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38" name="Google Shape;43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0313" y="1399000"/>
            <a:ext cx="5185526" cy="276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0"/>
          <p:cNvSpPr txBox="1"/>
          <p:nvPr/>
        </p:nvSpPr>
        <p:spPr>
          <a:xfrm>
            <a:off x="6823750" y="1960925"/>
            <a:ext cx="716700" cy="46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Gas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0" name="Google Shape;440;p40"/>
          <p:cNvSpPr txBox="1"/>
          <p:nvPr/>
        </p:nvSpPr>
        <p:spPr>
          <a:xfrm>
            <a:off x="10569375" y="1960925"/>
            <a:ext cx="1086000" cy="465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Water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1" name="Google Shape;441;p40"/>
          <p:cNvPicPr preferRelativeResize="0"/>
          <p:nvPr/>
        </p:nvPicPr>
        <p:blipFill rotWithShape="1">
          <a:blip r:embed="rId7">
            <a:alphaModFix/>
          </a:blip>
          <a:srcRect b="29635" l="0" r="0" t="43131"/>
          <a:stretch/>
        </p:blipFill>
        <p:spPr>
          <a:xfrm rot="-5400000">
            <a:off x="2160538" y="5696388"/>
            <a:ext cx="1031650" cy="2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0"/>
          <p:cNvSpPr txBox="1"/>
          <p:nvPr/>
        </p:nvSpPr>
        <p:spPr>
          <a:xfrm>
            <a:off x="2796875" y="51788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oil</a:t>
            </a:r>
            <a:endParaRPr/>
          </a:p>
        </p:txBody>
      </p:sp>
      <p:sp>
        <p:nvSpPr>
          <p:cNvPr id="443" name="Google Shape;443;p40"/>
          <p:cNvSpPr txBox="1"/>
          <p:nvPr/>
        </p:nvSpPr>
        <p:spPr>
          <a:xfrm>
            <a:off x="2796875" y="60932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 </a:t>
            </a:r>
            <a:r>
              <a:rPr lang="en-US"/>
              <a:t>oil</a:t>
            </a:r>
            <a:endParaRPr/>
          </a:p>
        </p:txBody>
      </p:sp>
      <p:sp>
        <p:nvSpPr>
          <p:cNvPr id="444" name="Google Shape;444;p40"/>
          <p:cNvSpPr/>
          <p:nvPr/>
        </p:nvSpPr>
        <p:spPr>
          <a:xfrm>
            <a:off x="6452200" y="5120350"/>
            <a:ext cx="1294800" cy="1356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5" name="Google Shape;445;p40"/>
          <p:cNvPicPr preferRelativeResize="0"/>
          <p:nvPr/>
        </p:nvPicPr>
        <p:blipFill rotWithShape="1">
          <a:blip r:embed="rId7">
            <a:alphaModFix/>
          </a:blip>
          <a:srcRect b="29635" l="0" r="0" t="43131"/>
          <a:stretch/>
        </p:blipFill>
        <p:spPr>
          <a:xfrm rot="-5400000">
            <a:off x="6199138" y="5696388"/>
            <a:ext cx="1031650" cy="2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0"/>
          <p:cNvSpPr txBox="1"/>
          <p:nvPr/>
        </p:nvSpPr>
        <p:spPr>
          <a:xfrm>
            <a:off x="6835475" y="51788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gas</a:t>
            </a:r>
            <a:endParaRPr/>
          </a:p>
        </p:txBody>
      </p:sp>
      <p:sp>
        <p:nvSpPr>
          <p:cNvPr id="447" name="Google Shape;447;p40"/>
          <p:cNvSpPr txBox="1"/>
          <p:nvPr/>
        </p:nvSpPr>
        <p:spPr>
          <a:xfrm>
            <a:off x="6835475" y="60932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 gas</a:t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>
            <a:off x="10567000" y="5120350"/>
            <a:ext cx="1294800" cy="1356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9" name="Google Shape;449;p40"/>
          <p:cNvPicPr preferRelativeResize="0"/>
          <p:nvPr/>
        </p:nvPicPr>
        <p:blipFill rotWithShape="1">
          <a:blip r:embed="rId7">
            <a:alphaModFix/>
          </a:blip>
          <a:srcRect b="29635" l="0" r="0" t="43131"/>
          <a:stretch/>
        </p:blipFill>
        <p:spPr>
          <a:xfrm rot="-5400000">
            <a:off x="10313938" y="5696388"/>
            <a:ext cx="1031650" cy="22477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0"/>
          <p:cNvSpPr txBox="1"/>
          <p:nvPr/>
        </p:nvSpPr>
        <p:spPr>
          <a:xfrm>
            <a:off x="10950275" y="51788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More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water</a:t>
            </a:r>
            <a:endParaRPr sz="1100"/>
          </a:p>
        </p:txBody>
      </p:sp>
      <p:sp>
        <p:nvSpPr>
          <p:cNvPr id="451" name="Google Shape;451;p40"/>
          <p:cNvSpPr txBox="1"/>
          <p:nvPr/>
        </p:nvSpPr>
        <p:spPr>
          <a:xfrm>
            <a:off x="10950275" y="6093200"/>
            <a:ext cx="1086000" cy="1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Less water</a:t>
            </a:r>
            <a:endParaRPr sz="1100"/>
          </a:p>
        </p:txBody>
      </p:sp>
      <p:sp>
        <p:nvSpPr>
          <p:cNvPr id="452" name="Google Shape;452;p40"/>
          <p:cNvSpPr txBox="1"/>
          <p:nvPr/>
        </p:nvSpPr>
        <p:spPr>
          <a:xfrm>
            <a:off x="2486400" y="737588"/>
            <a:ext cx="72192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Using the model outputs to understand total rock tendency to produce oil, water, and gas, independent of completions design &amp; spacing/stacking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41"/>
          <p:cNvPicPr preferRelativeResize="0"/>
          <p:nvPr/>
        </p:nvPicPr>
        <p:blipFill rotWithShape="1">
          <a:blip r:embed="rId3">
            <a:alphaModFix/>
          </a:blip>
          <a:srcRect b="4431" l="0" r="0" t="3436"/>
          <a:stretch/>
        </p:blipFill>
        <p:spPr>
          <a:xfrm>
            <a:off x="199500" y="930375"/>
            <a:ext cx="11612426" cy="52067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59" name="Google Shape;459;p41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 DRIVERS OVER TIME - DJ</a:t>
            </a:r>
            <a:endParaRPr/>
          </a:p>
        </p:txBody>
      </p:sp>
      <p:sp>
        <p:nvSpPr>
          <p:cNvPr id="460" name="Google Shape;460;p41"/>
          <p:cNvSpPr txBox="1"/>
          <p:nvPr/>
        </p:nvSpPr>
        <p:spPr>
          <a:xfrm>
            <a:off x="5306952" y="5767045"/>
            <a:ext cx="2943900" cy="4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Year of first production</a:t>
            </a:r>
            <a:endParaRPr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61" name="Google Shape;46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350" y="1319225"/>
            <a:ext cx="1728875" cy="50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2850" y="1676400"/>
            <a:ext cx="1149775" cy="7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3650" y="1359437"/>
            <a:ext cx="920000" cy="1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2850" y="1532375"/>
            <a:ext cx="432050" cy="14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1450" y="1319223"/>
            <a:ext cx="1321165" cy="17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99526" y="1366851"/>
            <a:ext cx="1862233" cy="75682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41"/>
          <p:cNvSpPr txBox="1"/>
          <p:nvPr/>
        </p:nvSpPr>
        <p:spPr>
          <a:xfrm>
            <a:off x="2064525" y="3647575"/>
            <a:ext cx="1659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Completions impact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continues to increase; step change in 2021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8" name="Google Shape;468;p41"/>
          <p:cNvSpPr txBox="1"/>
          <p:nvPr/>
        </p:nvSpPr>
        <p:spPr>
          <a:xfrm>
            <a:off x="4244800" y="3723775"/>
            <a:ext cx="2069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Geology impact 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relatively consistent each year; no major change in rock quality drilled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69" name="Google Shape;469;p41"/>
          <p:cNvCxnSpPr/>
          <p:nvPr/>
        </p:nvCxnSpPr>
        <p:spPr>
          <a:xfrm flipH="1" rot="10800000">
            <a:off x="6453425" y="1420200"/>
            <a:ext cx="2320500" cy="3801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70" name="Google Shape;470;p41"/>
          <p:cNvSpPr/>
          <p:nvPr/>
        </p:nvSpPr>
        <p:spPr>
          <a:xfrm>
            <a:off x="2879650" y="2681400"/>
            <a:ext cx="783600" cy="5619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 txBox="1"/>
          <p:nvPr/>
        </p:nvSpPr>
        <p:spPr>
          <a:xfrm>
            <a:off x="6454600" y="1666375"/>
            <a:ext cx="2069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Lateral Length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biggest driver over last decade; still improving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2" name="Google Shape;472;p41"/>
          <p:cNvSpPr txBox="1"/>
          <p:nvPr/>
        </p:nvSpPr>
        <p:spPr>
          <a:xfrm>
            <a:off x="9350200" y="2504575"/>
            <a:ext cx="2069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Spacing negative impact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has moderated since 2020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73" name="Google Shape;473;p41"/>
          <p:cNvCxnSpPr/>
          <p:nvPr/>
        </p:nvCxnSpPr>
        <p:spPr>
          <a:xfrm>
            <a:off x="9157000" y="3222600"/>
            <a:ext cx="1916400" cy="652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199500" y="30480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 &amp; PERFORMANCE TRENDS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42"/>
          <p:cNvPicPr preferRelativeResize="0"/>
          <p:nvPr/>
        </p:nvPicPr>
        <p:blipFill rotWithShape="1">
          <a:blip r:embed="rId3">
            <a:alphaModFix/>
          </a:blip>
          <a:srcRect b="4203" l="0" r="21850" t="3604"/>
          <a:stretch/>
        </p:blipFill>
        <p:spPr>
          <a:xfrm>
            <a:off x="351875" y="1016050"/>
            <a:ext cx="11488251" cy="5300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80" name="Google Shape;480;p42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 DRIVERS OVER TIME - MIDLAND</a:t>
            </a:r>
            <a:endParaRPr/>
          </a:p>
        </p:txBody>
      </p:sp>
      <p:pic>
        <p:nvPicPr>
          <p:cNvPr id="481" name="Google Shape;481;p42"/>
          <p:cNvPicPr preferRelativeResize="0"/>
          <p:nvPr/>
        </p:nvPicPr>
        <p:blipFill rotWithShape="1">
          <a:blip r:embed="rId3">
            <a:alphaModFix/>
          </a:blip>
          <a:srcRect b="22652" l="77127" r="0" t="52410"/>
          <a:stretch/>
        </p:blipFill>
        <p:spPr>
          <a:xfrm>
            <a:off x="9581366" y="3149303"/>
            <a:ext cx="2204667" cy="94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2"/>
          <p:cNvPicPr preferRelativeResize="0"/>
          <p:nvPr/>
        </p:nvPicPr>
        <p:blipFill rotWithShape="1">
          <a:blip r:embed="rId3">
            <a:alphaModFix/>
          </a:blip>
          <a:srcRect b="48166" l="77761" r="11974" t="37404"/>
          <a:stretch/>
        </p:blipFill>
        <p:spPr>
          <a:xfrm>
            <a:off x="3814551" y="1275926"/>
            <a:ext cx="1018957" cy="560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2"/>
          <p:cNvPicPr preferRelativeResize="0"/>
          <p:nvPr/>
        </p:nvPicPr>
        <p:blipFill rotWithShape="1">
          <a:blip r:embed="rId3">
            <a:alphaModFix/>
          </a:blip>
          <a:srcRect b="62490" l="77918" r="7722" t="29666"/>
          <a:stretch/>
        </p:blipFill>
        <p:spPr>
          <a:xfrm>
            <a:off x="1171549" y="1275910"/>
            <a:ext cx="1750246" cy="37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2"/>
          <p:cNvPicPr preferRelativeResize="0"/>
          <p:nvPr/>
        </p:nvPicPr>
        <p:blipFill rotWithShape="1">
          <a:blip r:embed="rId3">
            <a:alphaModFix/>
          </a:blip>
          <a:srcRect b="11676" l="77761" r="13603" t="77187"/>
          <a:stretch/>
        </p:blipFill>
        <p:spPr>
          <a:xfrm>
            <a:off x="3814551" y="1836194"/>
            <a:ext cx="857216" cy="4323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p42"/>
          <p:cNvCxnSpPr/>
          <p:nvPr/>
        </p:nvCxnSpPr>
        <p:spPr>
          <a:xfrm flipH="1" rot="10800000">
            <a:off x="1178750" y="2291025"/>
            <a:ext cx="1131900" cy="106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86" name="Google Shape;486;p42"/>
          <p:cNvSpPr txBox="1"/>
          <p:nvPr/>
        </p:nvSpPr>
        <p:spPr>
          <a:xfrm>
            <a:off x="2064525" y="2733175"/>
            <a:ext cx="16593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2012-2017: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big improvement in completions impact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87" name="Google Shape;487;p42"/>
          <p:cNvCxnSpPr/>
          <p:nvPr/>
        </p:nvCxnSpPr>
        <p:spPr>
          <a:xfrm flipH="1" rot="10800000">
            <a:off x="3814550" y="2237475"/>
            <a:ext cx="1161600" cy="3119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88" name="Google Shape;488;p42"/>
          <p:cNvSpPr txBox="1"/>
          <p:nvPr/>
        </p:nvSpPr>
        <p:spPr>
          <a:xfrm>
            <a:off x="4607850" y="3479488"/>
            <a:ext cx="192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2012-2017:</a:t>
            </a: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 major improvement in rock quality as operators move focus from  southeastern to northwestern Midland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5438200" y="1769850"/>
            <a:ext cx="783600" cy="373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2"/>
          <p:cNvSpPr txBox="1"/>
          <p:nvPr/>
        </p:nvSpPr>
        <p:spPr>
          <a:xfrm>
            <a:off x="4865650" y="1235763"/>
            <a:ext cx="1928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latin typeface="Verdana"/>
                <a:ea typeface="Verdana"/>
                <a:cs typeface="Verdana"/>
                <a:sym typeface="Verdana"/>
              </a:rPr>
              <a:t>2020-2021: </a:t>
            </a:r>
            <a:endParaRPr b="1"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serious high-grading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1" name="Google Shape;491;p42"/>
          <p:cNvCxnSpPr/>
          <p:nvPr/>
        </p:nvCxnSpPr>
        <p:spPr>
          <a:xfrm flipH="1" rot="10800000">
            <a:off x="6811150" y="1326675"/>
            <a:ext cx="2190000" cy="2886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92" name="Google Shape;492;p42"/>
          <p:cNvSpPr txBox="1"/>
          <p:nvPr/>
        </p:nvSpPr>
        <p:spPr>
          <a:xfrm>
            <a:off x="7045525" y="1079900"/>
            <a:ext cx="15822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Lateral length gains continue through 2023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493" name="Google Shape;493;p42"/>
          <p:cNvCxnSpPr/>
          <p:nvPr/>
        </p:nvCxnSpPr>
        <p:spPr>
          <a:xfrm>
            <a:off x="9483350" y="1594650"/>
            <a:ext cx="2069400" cy="138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494" name="Google Shape;494;p42"/>
          <p:cNvSpPr txBox="1"/>
          <p:nvPr/>
        </p:nvSpPr>
        <p:spPr>
          <a:xfrm>
            <a:off x="10304575" y="1052500"/>
            <a:ext cx="18309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latin typeface="Verdana"/>
                <a:ea typeface="Verdana"/>
                <a:cs typeface="Verdana"/>
                <a:sym typeface="Verdana"/>
              </a:rPr>
              <a:t>Spacing &amp; parent-child huge negative driver since early days</a:t>
            </a:r>
            <a:endParaRPr sz="13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5" name="Google Shape;495;p42"/>
          <p:cNvSpPr txBox="1"/>
          <p:nvPr/>
        </p:nvSpPr>
        <p:spPr>
          <a:xfrm>
            <a:off x="5056450" y="5941200"/>
            <a:ext cx="27996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Year of first production</a:t>
            </a:r>
            <a:endParaRPr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3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PRODUCTION DRIVERS OVER TIME - DJ BIG OPERATORS</a:t>
            </a:r>
            <a:endParaRPr/>
          </a:p>
        </p:txBody>
      </p:sp>
      <p:sp>
        <p:nvSpPr>
          <p:cNvPr id="502" name="Google Shape;502;p43"/>
          <p:cNvSpPr txBox="1"/>
          <p:nvPr>
            <p:ph idx="1" type="body"/>
          </p:nvPr>
        </p:nvSpPr>
        <p:spPr>
          <a:xfrm>
            <a:off x="1311425" y="1981200"/>
            <a:ext cx="6116400" cy="3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03" name="Google Shape;503;p43"/>
          <p:cNvPicPr preferRelativeResize="0"/>
          <p:nvPr/>
        </p:nvPicPr>
        <p:blipFill rotWithShape="1">
          <a:blip r:embed="rId3">
            <a:alphaModFix/>
          </a:blip>
          <a:srcRect b="4129" l="0" r="0" t="3890"/>
          <a:stretch/>
        </p:blipFill>
        <p:spPr>
          <a:xfrm>
            <a:off x="1020575" y="1078375"/>
            <a:ext cx="10337377" cy="53346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04" name="Google Shape;504;p43"/>
          <p:cNvSpPr txBox="1"/>
          <p:nvPr/>
        </p:nvSpPr>
        <p:spPr>
          <a:xfrm>
            <a:off x="5437450" y="6017400"/>
            <a:ext cx="27996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Year of first production</a:t>
            </a:r>
            <a:endParaRPr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05" name="Google Shape;505;p43"/>
          <p:cNvSpPr txBox="1"/>
          <p:nvPr/>
        </p:nvSpPr>
        <p:spPr>
          <a:xfrm>
            <a:off x="1012925" y="6430050"/>
            <a:ext cx="3584100" cy="3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/>
              <a:t>Wells by current operator, not original</a:t>
            </a:r>
            <a:endParaRPr i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4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CONCLUSIONS</a:t>
            </a:r>
            <a:endParaRPr/>
          </a:p>
        </p:txBody>
      </p:sp>
      <p:sp>
        <p:nvSpPr>
          <p:cNvPr id="512" name="Google Shape;512;p44"/>
          <p:cNvSpPr txBox="1"/>
          <p:nvPr>
            <p:ph idx="1" type="body"/>
          </p:nvPr>
        </p:nvSpPr>
        <p:spPr>
          <a:xfrm>
            <a:off x="397025" y="990600"/>
            <a:ext cx="6116400" cy="3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Well performance has been holding strong in the DJ, compared to the faltering in other plays.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 combination of longer laterals, more </a:t>
            </a:r>
            <a:r>
              <a:rPr lang="en-US" sz="2000"/>
              <a:t>intense completions (especially fluid/ft), and wider interwell spacing have driven this trend.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In comparison to the Permian, the DJ saw less high-grading in 2020-201 and a larger impact of completions design post-2017.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-US" sz="2000"/>
              <a:t>Operator consolidation has been taking place during this period of innovation; this suggests well performance in other basins may also hold steady or improve as they consolidate.</a:t>
            </a:r>
            <a:endParaRPr sz="2000"/>
          </a:p>
        </p:txBody>
      </p:sp>
      <p:pic>
        <p:nvPicPr>
          <p:cNvPr id="513" name="Google Shape;5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0775" y="1001300"/>
            <a:ext cx="4936025" cy="29730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14" name="Google Shape;51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50775" y="4168200"/>
            <a:ext cx="4936023" cy="22049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5"/>
          <p:cNvSpPr txBox="1"/>
          <p:nvPr>
            <p:ph type="title"/>
          </p:nvPr>
        </p:nvSpPr>
        <p:spPr>
          <a:xfrm>
            <a:off x="199500" y="32004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Thanks!</a:t>
            </a:r>
            <a:endParaRPr sz="3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Feel free to reach out any time: </a:t>
            </a:r>
            <a:r>
              <a:rPr b="0" lang="en-US" u="sng">
                <a:solidFill>
                  <a:schemeClr val="hlink"/>
                </a:solidFill>
                <a:hlinkClick r:id="rId3"/>
              </a:rPr>
              <a:t>tcross@novilabs.com</a:t>
            </a:r>
            <a:endParaRPr b="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/>
              <a:t>or find me on LinkedIn</a:t>
            </a:r>
            <a:endParaRPr b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6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 OIL RATIO :: DJ BASIN</a:t>
            </a:r>
            <a:endParaRPr/>
          </a:p>
        </p:txBody>
      </p:sp>
      <p:pic>
        <p:nvPicPr>
          <p:cNvPr id="527" name="Google Shape;52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0" y="1253950"/>
            <a:ext cx="9387768" cy="44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8850" y="1090850"/>
            <a:ext cx="4100101" cy="46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7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ERRORS - DJ &amp; MIDLAND</a:t>
            </a:r>
            <a:endParaRPr/>
          </a:p>
        </p:txBody>
      </p:sp>
      <p:pic>
        <p:nvPicPr>
          <p:cNvPr id="535" name="Google Shape;535;p47"/>
          <p:cNvPicPr preferRelativeResize="0"/>
          <p:nvPr/>
        </p:nvPicPr>
        <p:blipFill rotWithShape="1">
          <a:blip r:embed="rId3">
            <a:alphaModFix/>
          </a:blip>
          <a:srcRect b="0" l="0" r="0" t="1584"/>
          <a:stretch/>
        </p:blipFill>
        <p:spPr>
          <a:xfrm>
            <a:off x="799025" y="902275"/>
            <a:ext cx="10786277" cy="3093425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36" name="Google Shape;53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025" y="3843696"/>
            <a:ext cx="10786273" cy="2917259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8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 - DJ BASIN</a:t>
            </a:r>
            <a:endParaRPr/>
          </a:p>
        </p:txBody>
      </p:sp>
      <p:sp>
        <p:nvSpPr>
          <p:cNvPr id="543" name="Google Shape;543;p48"/>
          <p:cNvSpPr txBox="1"/>
          <p:nvPr>
            <p:ph idx="1" type="body"/>
          </p:nvPr>
        </p:nvSpPr>
        <p:spPr>
          <a:xfrm>
            <a:off x="930425" y="1981200"/>
            <a:ext cx="6116400" cy="36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544" name="Google Shape;54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625" y="887950"/>
            <a:ext cx="11500625" cy="580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CONTEXT - L48 PRODUCTION</a:t>
            </a:r>
            <a:endParaRPr/>
          </a:p>
        </p:txBody>
      </p:sp>
      <p:grpSp>
        <p:nvGrpSpPr>
          <p:cNvPr id="105" name="Google Shape;105;p16"/>
          <p:cNvGrpSpPr/>
          <p:nvPr/>
        </p:nvGrpSpPr>
        <p:grpSpPr>
          <a:xfrm>
            <a:off x="487100" y="1217600"/>
            <a:ext cx="6027000" cy="4686300"/>
            <a:chOff x="5881675" y="1217600"/>
            <a:chExt cx="6027000" cy="4686300"/>
          </a:xfrm>
        </p:grpSpPr>
        <p:sp>
          <p:nvSpPr>
            <p:cNvPr id="106" name="Google Shape;106;p16"/>
            <p:cNvSpPr/>
            <p:nvPr/>
          </p:nvSpPr>
          <p:spPr>
            <a:xfrm>
              <a:off x="5881675" y="1217600"/>
              <a:ext cx="6027000" cy="4686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6"/>
            <p:cNvSpPr txBox="1"/>
            <p:nvPr/>
          </p:nvSpPr>
          <p:spPr>
            <a:xfrm rot="-5400000">
              <a:off x="4818350" y="3156300"/>
              <a:ext cx="2728200" cy="45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Total production (bbl/d, hz)</a:t>
              </a:r>
              <a:endParaRPr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108" name="Google Shape;108;p16"/>
          <p:cNvCxnSpPr/>
          <p:nvPr/>
        </p:nvCxnSpPr>
        <p:spPr>
          <a:xfrm flipH="1" rot="10800000">
            <a:off x="5108250" y="3771175"/>
            <a:ext cx="894000" cy="568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09" name="Google Shape;109;p16"/>
          <p:cNvSpPr/>
          <p:nvPr/>
        </p:nvSpPr>
        <p:spPr>
          <a:xfrm>
            <a:off x="6989425" y="1217600"/>
            <a:ext cx="4777800" cy="4686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578" y="1483050"/>
            <a:ext cx="5267842" cy="42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1311225" y="1242588"/>
            <a:ext cx="26982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Non-Permian plays have similar trend over time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311225" y="3604788"/>
            <a:ext cx="26982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Permian showing strong growth vs. pre-COVID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7788225" y="1318800"/>
            <a:ext cx="38865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Verdana"/>
                <a:ea typeface="Verdana"/>
                <a:cs typeface="Verdana"/>
                <a:sym typeface="Verdana"/>
              </a:rPr>
              <a:t>DJ producing similar fraction vs. other plays ex-Permian</a:t>
            </a:r>
            <a:endParaRPr sz="1900"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14" name="Google Shape;114;p16"/>
          <p:cNvGrpSpPr/>
          <p:nvPr/>
        </p:nvGrpSpPr>
        <p:grpSpPr>
          <a:xfrm>
            <a:off x="7127750" y="2051050"/>
            <a:ext cx="4423836" cy="3837395"/>
            <a:chOff x="1171074" y="243650"/>
            <a:chExt cx="5538102" cy="4803950"/>
          </a:xfrm>
        </p:grpSpPr>
        <p:pic>
          <p:nvPicPr>
            <p:cNvPr id="115" name="Google Shape;115;p16"/>
            <p:cNvPicPr preferRelativeResize="0"/>
            <p:nvPr/>
          </p:nvPicPr>
          <p:blipFill rotWithShape="1">
            <a:blip r:embed="rId4">
              <a:alphaModFix/>
            </a:blip>
            <a:srcRect b="0" l="3118" r="17528" t="0"/>
            <a:stretch/>
          </p:blipFill>
          <p:spPr>
            <a:xfrm>
              <a:off x="1486175" y="243650"/>
              <a:ext cx="5223001" cy="4803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Google Shape;116;p16"/>
            <p:cNvSpPr txBox="1"/>
            <p:nvPr/>
          </p:nvSpPr>
          <p:spPr>
            <a:xfrm>
              <a:off x="5320869" y="2471197"/>
              <a:ext cx="13026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Permian</a:t>
              </a:r>
              <a:endPara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" name="Google Shape;117;p16"/>
            <p:cNvSpPr txBox="1"/>
            <p:nvPr/>
          </p:nvSpPr>
          <p:spPr>
            <a:xfrm>
              <a:off x="2335800" y="3705800"/>
              <a:ext cx="13026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Bakken</a:t>
              </a:r>
              <a:endPara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8" name="Google Shape;118;p16"/>
            <p:cNvSpPr txBox="1"/>
            <p:nvPr/>
          </p:nvSpPr>
          <p:spPr>
            <a:xfrm>
              <a:off x="3063088" y="1497457"/>
              <a:ext cx="18603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Eagle Ford</a:t>
              </a:r>
              <a:endParaRPr sz="16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5128529" y="655407"/>
              <a:ext cx="13026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DJ</a:t>
              </a:r>
              <a:endPara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4083475" y="352750"/>
              <a:ext cx="1302600" cy="48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Anadarko</a:t>
              </a:r>
              <a:endParaRPr sz="12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1" name="Google Shape;121;p16"/>
            <p:cNvSpPr txBox="1"/>
            <p:nvPr/>
          </p:nvSpPr>
          <p:spPr>
            <a:xfrm rot="834686">
              <a:off x="4571983" y="3600708"/>
              <a:ext cx="1302710" cy="4834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Powder River</a:t>
              </a:r>
              <a:endParaRPr sz="9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2" name="Google Shape;122;p16"/>
            <p:cNvSpPr txBox="1"/>
            <p:nvPr/>
          </p:nvSpPr>
          <p:spPr>
            <a:xfrm rot="-5400000">
              <a:off x="-569076" y="2199505"/>
              <a:ext cx="4189200" cy="70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Fraction of L48 Hz Oil Production by Basin</a:t>
              </a:r>
              <a:endParaRPr sz="11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 rot="-226580">
              <a:off x="3652900" y="565878"/>
              <a:ext cx="1302729" cy="4834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Appalachia</a:t>
              </a:r>
              <a:endParaRPr sz="8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24" name="Google Shape;124;p16"/>
          <p:cNvSpPr/>
          <p:nvPr/>
        </p:nvSpPr>
        <p:spPr>
          <a:xfrm rot="-489964">
            <a:off x="9548707" y="2436243"/>
            <a:ext cx="1959973" cy="20912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6906950" y="862075"/>
            <a:ext cx="4828800" cy="264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6906950" y="3833875"/>
            <a:ext cx="4828800" cy="2643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353750" y="1547875"/>
            <a:ext cx="6228600" cy="3880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DJ BASIN - HORIZONTAL OIL AND GAS PRODUCTION</a:t>
            </a:r>
            <a:endParaRPr/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18340" t="7910"/>
          <a:stretch/>
        </p:blipFill>
        <p:spPr>
          <a:xfrm>
            <a:off x="7345350" y="885925"/>
            <a:ext cx="4122276" cy="25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1540" r="16087" t="10450"/>
          <a:stretch/>
        </p:blipFill>
        <p:spPr>
          <a:xfrm>
            <a:off x="617400" y="1855650"/>
            <a:ext cx="5810000" cy="34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0" r="12686" t="9584"/>
          <a:stretch/>
        </p:blipFill>
        <p:spPr>
          <a:xfrm>
            <a:off x="7428663" y="3948963"/>
            <a:ext cx="4023875" cy="2413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7"/>
          <p:cNvCxnSpPr/>
          <p:nvPr/>
        </p:nvCxnSpPr>
        <p:spPr>
          <a:xfrm>
            <a:off x="4833425" y="2426350"/>
            <a:ext cx="15546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8" name="Google Shape;138;p17"/>
          <p:cNvSpPr txBox="1"/>
          <p:nvPr/>
        </p:nvSpPr>
        <p:spPr>
          <a:xfrm rot="-5400000">
            <a:off x="-907075" y="32193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Total production (boe/d, hz)</a:t>
            </a:r>
            <a:endParaRPr sz="13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1311225" y="1852188"/>
            <a:ext cx="26982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DJ production ~</a:t>
            </a:r>
            <a:r>
              <a:rPr b="1" lang="en-US" sz="2100">
                <a:latin typeface="Verdana"/>
                <a:ea typeface="Verdana"/>
                <a:cs typeface="Verdana"/>
                <a:sym typeface="Verdana"/>
              </a:rPr>
              <a:t>flat </a:t>
            </a:r>
            <a:r>
              <a:rPr lang="en-US" sz="2100">
                <a:latin typeface="Verdana"/>
                <a:ea typeface="Verdana"/>
                <a:cs typeface="Verdana"/>
                <a:sym typeface="Verdana"/>
              </a:rPr>
              <a:t>last 3 years</a:t>
            </a:r>
            <a:endParaRPr sz="21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7830875" y="947413"/>
            <a:ext cx="26982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38761D"/>
                </a:solidFill>
                <a:latin typeface="Verdana"/>
                <a:ea typeface="Verdana"/>
                <a:cs typeface="Verdana"/>
                <a:sym typeface="Verdana"/>
              </a:rPr>
              <a:t>Oil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production larger drop since 2019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 rot="-5400000">
            <a:off x="5722325" y="45909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Gas </a:t>
            </a:r>
            <a:r>
              <a:rPr lang="en-US"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production (mcf/d, hz)</a:t>
            </a:r>
            <a:endParaRPr sz="13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 rot="-5400000">
            <a:off x="5722325" y="16953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Oil </a:t>
            </a:r>
            <a:r>
              <a:rPr lang="en-US" sz="13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production (bbl/d, hz)</a:t>
            </a:r>
            <a:endParaRPr sz="13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7830875" y="3995425"/>
            <a:ext cx="22026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rPr>
              <a:t>Gas </a:t>
            </a:r>
            <a:r>
              <a:rPr lang="en-US" sz="1700">
                <a:latin typeface="Verdana"/>
                <a:ea typeface="Verdana"/>
                <a:cs typeface="Verdana"/>
                <a:sym typeface="Verdana"/>
              </a:rPr>
              <a:t>production near peak levels</a:t>
            </a:r>
            <a:endParaRPr sz="17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1616000" y="1068525"/>
            <a:ext cx="9019200" cy="54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DJ BASIN </a:t>
            </a:r>
            <a:r>
              <a:rPr lang="en-US"/>
              <a:t>PRODUCTIVITY</a:t>
            </a:r>
            <a:r>
              <a:rPr lang="en-US"/>
              <a:t> GOING STRONG</a:t>
            </a:r>
            <a:endParaRPr/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3">
            <a:alphaModFix/>
          </a:blip>
          <a:srcRect b="3917" l="1005" r="19173" t="11829"/>
          <a:stretch/>
        </p:blipFill>
        <p:spPr>
          <a:xfrm>
            <a:off x="2021144" y="1532046"/>
            <a:ext cx="7072658" cy="436709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/>
        </p:nvSpPr>
        <p:spPr>
          <a:xfrm rot="-5400000">
            <a:off x="-345550" y="3502823"/>
            <a:ext cx="4734600" cy="5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Average 6-month cum boe</a:t>
            </a:r>
            <a:endParaRPr sz="17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" name="Google Shape;153;p18"/>
          <p:cNvSpPr txBox="1"/>
          <p:nvPr/>
        </p:nvSpPr>
        <p:spPr>
          <a:xfrm>
            <a:off x="3545080" y="5970108"/>
            <a:ext cx="4734600" cy="5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Year of production start</a:t>
            </a:r>
            <a:endParaRPr sz="17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8690148" y="1511250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99894"/>
                </a:solidFill>
                <a:latin typeface="Verdana"/>
                <a:ea typeface="Verdana"/>
                <a:cs typeface="Verdana"/>
                <a:sym typeface="Verdana"/>
              </a:rPr>
              <a:t>Permian</a:t>
            </a:r>
            <a:endParaRPr sz="2100">
              <a:solidFill>
                <a:srgbClr val="4998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8859824" y="2018272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CD17D"/>
                </a:solidFill>
                <a:latin typeface="Verdana"/>
                <a:ea typeface="Verdana"/>
                <a:cs typeface="Verdana"/>
                <a:sym typeface="Verdana"/>
              </a:rPr>
              <a:t>Eagle Ford</a:t>
            </a:r>
            <a:endParaRPr sz="1800">
              <a:solidFill>
                <a:srgbClr val="8CD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8898458" y="2284263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9706E"/>
                </a:solidFill>
                <a:latin typeface="Verdana"/>
                <a:ea typeface="Verdana"/>
                <a:cs typeface="Verdana"/>
                <a:sym typeface="Verdana"/>
              </a:rPr>
              <a:t>Williston</a:t>
            </a:r>
            <a:endParaRPr>
              <a:solidFill>
                <a:srgbClr val="797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8898458" y="2471112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4C3BE"/>
                </a:solidFill>
                <a:latin typeface="Verdana"/>
                <a:ea typeface="Verdana"/>
                <a:cs typeface="Verdana"/>
                <a:sym typeface="Verdana"/>
              </a:rPr>
              <a:t>PRB</a:t>
            </a:r>
            <a:endParaRPr sz="1800">
              <a:solidFill>
                <a:srgbClr val="94C3B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9050877" y="2877719"/>
            <a:ext cx="23355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A14F"/>
                </a:solidFill>
                <a:latin typeface="Verdana"/>
                <a:ea typeface="Verdana"/>
                <a:cs typeface="Verdana"/>
                <a:sym typeface="Verdana"/>
              </a:rPr>
              <a:t>Denver-</a:t>
            </a:r>
            <a:endParaRPr b="1" sz="2000">
              <a:solidFill>
                <a:srgbClr val="59A1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59A14F"/>
                </a:solidFill>
                <a:latin typeface="Verdana"/>
                <a:ea typeface="Verdana"/>
                <a:cs typeface="Verdana"/>
                <a:sym typeface="Verdana"/>
              </a:rPr>
              <a:t>Julesburg</a:t>
            </a:r>
            <a:endParaRPr b="1" sz="2000">
              <a:solidFill>
                <a:srgbClr val="59A1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8728782" y="3547374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7CA9"/>
                </a:solidFill>
                <a:latin typeface="Verdana"/>
                <a:ea typeface="Verdana"/>
                <a:cs typeface="Verdana"/>
                <a:sym typeface="Verdana"/>
              </a:rPr>
              <a:t>Anadarko</a:t>
            </a:r>
            <a:endParaRPr sz="1800">
              <a:solidFill>
                <a:srgbClr val="527C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8"/>
          <p:cNvSpPr/>
          <p:nvPr/>
        </p:nvSpPr>
        <p:spPr>
          <a:xfrm rot="-1120655">
            <a:off x="7659283" y="3032292"/>
            <a:ext cx="1299328" cy="571683"/>
          </a:xfrm>
          <a:prstGeom prst="ellipse">
            <a:avLst/>
          </a:prstGeom>
          <a:noFill/>
          <a:ln cap="flat" cmpd="sng" w="190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/>
          <p:nvPr/>
        </p:nvSpPr>
        <p:spPr>
          <a:xfrm>
            <a:off x="1616000" y="1068525"/>
            <a:ext cx="9019200" cy="54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 rotWithShape="1">
          <a:blip r:embed="rId3">
            <a:alphaModFix/>
          </a:blip>
          <a:srcRect b="1784" l="6891" r="19159" t="15619"/>
          <a:stretch/>
        </p:blipFill>
        <p:spPr>
          <a:xfrm>
            <a:off x="2216775" y="1511250"/>
            <a:ext cx="7201141" cy="43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HOLDS TRUE FOR LENGTH-NORMALIZED PRODUCTION TOO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 rot="-5400000">
            <a:off x="-345550" y="3426623"/>
            <a:ext cx="4734600" cy="5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Average 6-month cum boe per 10k’</a:t>
            </a:r>
            <a:endParaRPr sz="17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545080" y="5970108"/>
            <a:ext cx="4734600" cy="52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8F8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rPr>
              <a:t>Year of production start</a:t>
            </a:r>
            <a:endParaRPr sz="17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8690148" y="1511250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499894"/>
                </a:solidFill>
                <a:latin typeface="Verdana"/>
                <a:ea typeface="Verdana"/>
                <a:cs typeface="Verdana"/>
                <a:sym typeface="Verdana"/>
              </a:rPr>
              <a:t>Permian</a:t>
            </a:r>
            <a:endParaRPr sz="2100">
              <a:solidFill>
                <a:srgbClr val="499894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" name="Google Shape;172;p19"/>
          <p:cNvSpPr txBox="1"/>
          <p:nvPr/>
        </p:nvSpPr>
        <p:spPr>
          <a:xfrm>
            <a:off x="8898449" y="2522147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8CD17D"/>
                </a:solidFill>
                <a:latin typeface="Verdana"/>
                <a:ea typeface="Verdana"/>
                <a:cs typeface="Verdana"/>
                <a:sym typeface="Verdana"/>
              </a:rPr>
              <a:t>Eagle Ford</a:t>
            </a:r>
            <a:endParaRPr sz="1800">
              <a:solidFill>
                <a:srgbClr val="8CD17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9050883" y="1972788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79706E"/>
                </a:solidFill>
                <a:latin typeface="Verdana"/>
                <a:ea typeface="Verdana"/>
                <a:cs typeface="Verdana"/>
                <a:sym typeface="Verdana"/>
              </a:rPr>
              <a:t>Williston</a:t>
            </a:r>
            <a:endParaRPr>
              <a:solidFill>
                <a:srgbClr val="79706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7625433" y="2235837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94C3BE"/>
                </a:solidFill>
                <a:latin typeface="Verdana"/>
                <a:ea typeface="Verdana"/>
                <a:cs typeface="Verdana"/>
                <a:sym typeface="Verdana"/>
              </a:rPr>
              <a:t>PRB</a:t>
            </a:r>
            <a:endParaRPr sz="1800">
              <a:solidFill>
                <a:srgbClr val="94C3B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9203277" y="2953919"/>
            <a:ext cx="23355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A14F"/>
                </a:solidFill>
                <a:latin typeface="Verdana"/>
                <a:ea typeface="Verdana"/>
                <a:cs typeface="Verdana"/>
                <a:sym typeface="Verdana"/>
              </a:rPr>
              <a:t>Denver-</a:t>
            </a:r>
            <a:endParaRPr b="1" sz="1800">
              <a:solidFill>
                <a:srgbClr val="59A14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59A14F"/>
                </a:solidFill>
                <a:latin typeface="Verdana"/>
                <a:ea typeface="Verdana"/>
                <a:cs typeface="Verdana"/>
                <a:sym typeface="Verdana"/>
              </a:rPr>
              <a:t>Julesburg</a:t>
            </a:r>
            <a:endParaRPr b="1" sz="1800">
              <a:solidFill>
                <a:srgbClr val="59A14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8957382" y="3699774"/>
            <a:ext cx="1944900" cy="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27CA9"/>
                </a:solidFill>
                <a:latin typeface="Verdana"/>
                <a:ea typeface="Verdana"/>
                <a:cs typeface="Verdana"/>
                <a:sym typeface="Verdana"/>
              </a:rPr>
              <a:t>Anadarko</a:t>
            </a:r>
            <a:endParaRPr sz="1800">
              <a:solidFill>
                <a:srgbClr val="527CA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9"/>
          <p:cNvSpPr/>
          <p:nvPr/>
        </p:nvSpPr>
        <p:spPr>
          <a:xfrm rot="1311">
            <a:off x="7658318" y="3048748"/>
            <a:ext cx="1573200" cy="571800"/>
          </a:xfrm>
          <a:prstGeom prst="ellipse">
            <a:avLst/>
          </a:prstGeom>
          <a:noFill/>
          <a:ln cap="flat" cmpd="sng" w="19050">
            <a:solidFill>
              <a:srgbClr val="59595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213200" y="964425"/>
            <a:ext cx="5981400" cy="540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 txBox="1"/>
          <p:nvPr>
            <p:ph type="title"/>
          </p:nvPr>
        </p:nvSpPr>
        <p:spPr>
          <a:xfrm>
            <a:off x="199500" y="762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GOR TRENDS :: MAJOR UNCONVENTIONAL OIL PLAYS</a:t>
            </a:r>
            <a:endParaRPr/>
          </a:p>
        </p:txBody>
      </p:sp>
      <p:grpSp>
        <p:nvGrpSpPr>
          <p:cNvPr id="185" name="Google Shape;185;p20"/>
          <p:cNvGrpSpPr/>
          <p:nvPr/>
        </p:nvGrpSpPr>
        <p:grpSpPr>
          <a:xfrm>
            <a:off x="305325" y="2032726"/>
            <a:ext cx="6964179" cy="3885145"/>
            <a:chOff x="2115702" y="1095734"/>
            <a:chExt cx="9600467" cy="5355866"/>
          </a:xfrm>
        </p:grpSpPr>
        <p:pic>
          <p:nvPicPr>
            <p:cNvPr id="186" name="Google Shape;186;p20"/>
            <p:cNvPicPr preferRelativeResize="0"/>
            <p:nvPr/>
          </p:nvPicPr>
          <p:blipFill rotWithShape="1">
            <a:blip r:embed="rId3">
              <a:alphaModFix/>
            </a:blip>
            <a:srcRect b="0" l="-4843" r="0" t="-4843"/>
            <a:stretch/>
          </p:blipFill>
          <p:spPr>
            <a:xfrm>
              <a:off x="2210133" y="1234400"/>
              <a:ext cx="7700999" cy="5217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" name="Google Shape;187;p20"/>
            <p:cNvSpPr/>
            <p:nvPr/>
          </p:nvSpPr>
          <p:spPr>
            <a:xfrm>
              <a:off x="9312067" y="6275833"/>
              <a:ext cx="372300" cy="15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88" name="Google Shape;188;p20"/>
            <p:cNvSpPr/>
            <p:nvPr/>
          </p:nvSpPr>
          <p:spPr>
            <a:xfrm>
              <a:off x="8878095" y="5921414"/>
              <a:ext cx="1365166" cy="283593"/>
            </a:xfrm>
            <a:prstGeom prst="rect">
              <a:avLst/>
            </a:prstGeom>
            <a:solidFill>
              <a:srgbClr val="FFFFFF">
                <a:alpha val="61390"/>
              </a:srgb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0"/>
            <p:cNvSpPr txBox="1"/>
            <p:nvPr/>
          </p:nvSpPr>
          <p:spPr>
            <a:xfrm rot="-5400000">
              <a:off x="-253998" y="3465434"/>
              <a:ext cx="5333400" cy="59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61646B"/>
                  </a:solidFill>
                  <a:latin typeface="Verdana"/>
                  <a:ea typeface="Verdana"/>
                  <a:cs typeface="Verdana"/>
                  <a:sym typeface="Verdana"/>
                </a:rPr>
                <a:t>Basin-wide gas-oil ratio (mcf/bbl), hz only</a:t>
              </a:r>
              <a:endParaRPr sz="800">
                <a:solidFill>
                  <a:srgbClr val="61646B"/>
                </a:solidFill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>
              <a:off x="8155963" y="4761003"/>
              <a:ext cx="2195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3B74B0"/>
                  </a:solidFill>
                  <a:latin typeface="Verdana"/>
                  <a:ea typeface="Verdana"/>
                  <a:cs typeface="Verdana"/>
                  <a:sym typeface="Verdana"/>
                </a:rPr>
                <a:t>Williston</a:t>
              </a:r>
              <a:endParaRPr sz="1900">
                <a:solidFill>
                  <a:srgbClr val="3B74B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1" name="Google Shape;191;p20"/>
            <p:cNvSpPr txBox="1"/>
            <p:nvPr/>
          </p:nvSpPr>
          <p:spPr>
            <a:xfrm>
              <a:off x="7840827" y="3323955"/>
              <a:ext cx="2195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59A14F"/>
                  </a:solidFill>
                  <a:latin typeface="Verdana"/>
                  <a:ea typeface="Verdana"/>
                  <a:cs typeface="Verdana"/>
                  <a:sym typeface="Verdana"/>
                </a:rPr>
                <a:t>Permian</a:t>
              </a:r>
              <a:endParaRPr sz="1900">
                <a:solidFill>
                  <a:srgbClr val="3B74B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2" name="Google Shape;192;p20"/>
            <p:cNvSpPr txBox="1"/>
            <p:nvPr/>
          </p:nvSpPr>
          <p:spPr>
            <a:xfrm>
              <a:off x="8891282" y="2221003"/>
              <a:ext cx="2195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EDC948"/>
                  </a:solidFill>
                  <a:latin typeface="Verdana"/>
                  <a:ea typeface="Verdana"/>
                  <a:cs typeface="Verdana"/>
                  <a:sym typeface="Verdana"/>
                </a:rPr>
                <a:t>Eagle Ford</a:t>
              </a:r>
              <a:r>
                <a:rPr lang="en-US" sz="1900">
                  <a:solidFill>
                    <a:srgbClr val="EDC948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sz="1900">
                <a:solidFill>
                  <a:srgbClr val="EDC94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3" name="Google Shape;193;p20"/>
            <p:cNvSpPr txBox="1"/>
            <p:nvPr/>
          </p:nvSpPr>
          <p:spPr>
            <a:xfrm>
              <a:off x="8714369" y="1106278"/>
              <a:ext cx="30018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499894"/>
                  </a:solidFill>
                  <a:latin typeface="Verdana"/>
                  <a:ea typeface="Verdana"/>
                  <a:cs typeface="Verdana"/>
                  <a:sym typeface="Verdana"/>
                </a:rPr>
                <a:t>DJ</a:t>
              </a:r>
              <a:endParaRPr sz="1900">
                <a:solidFill>
                  <a:srgbClr val="4998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94" name="Google Shape;194;p20"/>
          <p:cNvSpPr/>
          <p:nvPr/>
        </p:nvSpPr>
        <p:spPr>
          <a:xfrm>
            <a:off x="6515575" y="964425"/>
            <a:ext cx="5565000" cy="5409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209" y="2232300"/>
            <a:ext cx="5075417" cy="388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7048700" y="6006467"/>
            <a:ext cx="486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1646B"/>
                </a:solidFill>
                <a:latin typeface="Verdana"/>
                <a:ea typeface="Verdana"/>
                <a:cs typeface="Verdana"/>
                <a:sym typeface="Verdana"/>
              </a:rPr>
              <a:t>Months on Production</a:t>
            </a:r>
            <a:endParaRPr sz="1200">
              <a:solidFill>
                <a:srgbClr val="61646B"/>
              </a:solidFill>
            </a:endParaRPr>
          </a:p>
        </p:txBody>
      </p:sp>
      <p:sp>
        <p:nvSpPr>
          <p:cNvPr id="197" name="Google Shape;197;p20"/>
          <p:cNvSpPr txBox="1"/>
          <p:nvPr/>
        </p:nvSpPr>
        <p:spPr>
          <a:xfrm rot="-5400000">
            <a:off x="4292850" y="3883517"/>
            <a:ext cx="4862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1646B"/>
                </a:solidFill>
                <a:latin typeface="Verdana"/>
                <a:ea typeface="Verdana"/>
                <a:cs typeface="Verdana"/>
                <a:sym typeface="Verdana"/>
              </a:rPr>
              <a:t>Average GOR (mcf/bbl)</a:t>
            </a:r>
            <a:endParaRPr sz="1200">
              <a:solidFill>
                <a:srgbClr val="61646B"/>
              </a:solidFill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9968697" y="2048925"/>
            <a:ext cx="3011407" cy="3603611"/>
            <a:chOff x="7978911" y="1118065"/>
            <a:chExt cx="4151374" cy="4967757"/>
          </a:xfrm>
        </p:grpSpPr>
        <p:sp>
          <p:nvSpPr>
            <p:cNvPr id="199" name="Google Shape;199;p20"/>
            <p:cNvSpPr txBox="1"/>
            <p:nvPr/>
          </p:nvSpPr>
          <p:spPr>
            <a:xfrm>
              <a:off x="8681191" y="5496322"/>
              <a:ext cx="2195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3B74B0"/>
                  </a:solidFill>
                  <a:latin typeface="Verdana"/>
                  <a:ea typeface="Verdana"/>
                  <a:cs typeface="Verdana"/>
                  <a:sym typeface="Verdana"/>
                </a:rPr>
                <a:t>Williston</a:t>
              </a:r>
              <a:endParaRPr sz="1900">
                <a:solidFill>
                  <a:srgbClr val="3B74B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8695148" y="4052242"/>
              <a:ext cx="21951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59A14F"/>
                  </a:solidFill>
                  <a:latin typeface="Verdana"/>
                  <a:ea typeface="Verdana"/>
                  <a:cs typeface="Verdana"/>
                  <a:sym typeface="Verdana"/>
                </a:rPr>
                <a:t>Permian</a:t>
              </a:r>
              <a:endParaRPr sz="1900">
                <a:solidFill>
                  <a:srgbClr val="3B74B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1" name="Google Shape;201;p20"/>
            <p:cNvSpPr txBox="1"/>
            <p:nvPr/>
          </p:nvSpPr>
          <p:spPr>
            <a:xfrm>
              <a:off x="7978911" y="3061372"/>
              <a:ext cx="32124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EDC948"/>
                  </a:solidFill>
                  <a:latin typeface="Verdana"/>
                  <a:ea typeface="Verdana"/>
                  <a:cs typeface="Verdana"/>
                  <a:sym typeface="Verdana"/>
                </a:rPr>
                <a:t>Eagle Ford</a:t>
              </a:r>
              <a:r>
                <a:rPr lang="en-US" sz="1900">
                  <a:solidFill>
                    <a:srgbClr val="EDC948"/>
                  </a:solidFill>
                  <a:latin typeface="Verdana"/>
                  <a:ea typeface="Verdana"/>
                  <a:cs typeface="Verdana"/>
                  <a:sym typeface="Verdana"/>
                </a:rPr>
                <a:t> </a:t>
              </a:r>
              <a:endParaRPr sz="1900">
                <a:solidFill>
                  <a:srgbClr val="EDC948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2" name="Google Shape;202;p20"/>
            <p:cNvSpPr txBox="1"/>
            <p:nvPr/>
          </p:nvSpPr>
          <p:spPr>
            <a:xfrm>
              <a:off x="9128485" y="1118065"/>
              <a:ext cx="3001800" cy="58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900">
                  <a:solidFill>
                    <a:srgbClr val="499894"/>
                  </a:solidFill>
                  <a:latin typeface="Verdana"/>
                  <a:ea typeface="Verdana"/>
                  <a:cs typeface="Verdana"/>
                  <a:sym typeface="Verdana"/>
                </a:rPr>
                <a:t>DJ</a:t>
              </a:r>
              <a:endParaRPr sz="1900">
                <a:solidFill>
                  <a:srgbClr val="499894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03" name="Google Shape;203;p20"/>
          <p:cNvSpPr txBox="1"/>
          <p:nvPr/>
        </p:nvSpPr>
        <p:spPr>
          <a:xfrm>
            <a:off x="428100" y="1090200"/>
            <a:ext cx="57666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DJ in aggregate has greater increase in GOR over time than other major unconventional plays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0"/>
          <p:cNvSpPr txBox="1"/>
          <p:nvPr/>
        </p:nvSpPr>
        <p:spPr>
          <a:xfrm>
            <a:off x="6676500" y="1090200"/>
            <a:ext cx="4862100" cy="1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Verdana"/>
                <a:ea typeface="Verdana"/>
                <a:cs typeface="Verdana"/>
                <a:sym typeface="Verdana"/>
              </a:rPr>
              <a:t>This is driven by large well age effect in DJ (2019 wells only)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/>
          <p:nvPr>
            <p:ph type="title"/>
          </p:nvPr>
        </p:nvSpPr>
        <p:spPr>
          <a:xfrm>
            <a:off x="199500" y="3048000"/>
            <a:ext cx="11793000" cy="62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CONSOLIDATION &amp; DESIGN TRENDS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